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82" r:id="rId6"/>
    <p:sldId id="260" r:id="rId7"/>
    <p:sldId id="283" r:id="rId8"/>
    <p:sldId id="261" r:id="rId9"/>
    <p:sldId id="262" r:id="rId10"/>
    <p:sldId id="263" r:id="rId11"/>
    <p:sldId id="264" r:id="rId12"/>
    <p:sldId id="284" r:id="rId13"/>
    <p:sldId id="267" r:id="rId14"/>
    <p:sldId id="265" r:id="rId15"/>
    <p:sldId id="266" r:id="rId16"/>
    <p:sldId id="268" r:id="rId17"/>
    <p:sldId id="275" r:id="rId18"/>
    <p:sldId id="276" r:id="rId19"/>
    <p:sldId id="277" r:id="rId20"/>
    <p:sldId id="285" r:id="rId21"/>
    <p:sldId id="278" r:id="rId22"/>
    <p:sldId id="279" r:id="rId23"/>
    <p:sldId id="269" r:id="rId24"/>
    <p:sldId id="270" r:id="rId25"/>
    <p:sldId id="271" r:id="rId26"/>
    <p:sldId id="272" r:id="rId27"/>
    <p:sldId id="273" r:id="rId28"/>
    <p:sldId id="274" r:id="rId29"/>
    <p:sldId id="28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5891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BE1C-D27B-4C05-8862-57302D4AF137}" type="datetimeFigureOut">
              <a:rPr lang="zh-TW" altLang="en-US" smtClean="0"/>
              <a:t>2017/2/7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5B8A6-ED29-4802-8247-AA556746DC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67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B8A6-ED29-4802-8247-AA556746DC40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E42B8A-4ADD-4663-A513-6B4E6C94F2EF}" type="datetimeFigureOut">
              <a:rPr lang="zh-TW" altLang="en-US" smtClean="0"/>
              <a:pPr/>
              <a:t>2017/2/7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31E916-8ACC-4643-9948-663FD693B8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0J1tKBW5x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Make-Elephant-Toothpaste" TargetMode="External"/><Relationship Id="rId2" Type="http://schemas.openxmlformats.org/officeDocument/2006/relationships/hyperlink" Target="http://chemistry.about.com/od/chemistrydemonstrations/a/elephanttoot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csescience.com/rc13-catalyst-hydrogen-peroxide.htm" TargetMode="External"/><Relationship Id="rId5" Type="http://schemas.openxmlformats.org/officeDocument/2006/relationships/hyperlink" Target="http://chemed.chem.purdue.edu/demos/main_pages/19.7.html" TargetMode="External"/><Relationship Id="rId4" Type="http://schemas.openxmlformats.org/officeDocument/2006/relationships/hyperlink" Target="https://www.youtube.com/watch?v=MwljcWeDgB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化學特色課程首部曲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00232" y="3929066"/>
            <a:ext cx="6400800" cy="1752600"/>
          </a:xfrm>
        </p:spPr>
        <p:txBody>
          <a:bodyPr/>
          <a:lstStyle/>
          <a:p>
            <a:pPr algn="l"/>
            <a:r>
              <a:rPr lang="zh-TW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一、看誰乒乓球撐得</a:t>
            </a:r>
            <a:r>
              <a:rPr lang="zh-TW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久</a:t>
            </a:r>
            <a:endParaRPr lang="en-US" altLang="zh-TW" sz="36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家庭化學</a:t>
            </a:r>
            <a:r>
              <a:rPr lang="zh-TW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神奇</a:t>
            </a:r>
            <a:r>
              <a:rPr lang="zh-TW" altLang="zh-TW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植物</a:t>
            </a:r>
            <a:r>
              <a:rPr lang="zh-TW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染</a:t>
            </a:r>
            <a:endParaRPr lang="zh-TW" altLang="zh-TW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實驗中避免產生碘蒸氣的方法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b="1" dirty="0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實驗中加入碳酸鈉（</a:t>
            </a:r>
            <a:r>
              <a:rPr kumimoji="1" lang="en-US" altLang="zh-TW" b="1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Na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</a:t>
            </a:r>
            <a:r>
              <a:rPr kumimoji="1" lang="en-US" altLang="zh-TW" b="1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CO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3</a:t>
            </a:r>
            <a:r>
              <a:rPr kumimoji="1" lang="zh-TW" altLang="en-US" b="1" dirty="0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），主要為了去除反應所生成的碘（</a:t>
            </a:r>
            <a:r>
              <a:rPr kumimoji="1" lang="en-US" altLang="zh-TW" b="1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I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</a:t>
            </a:r>
            <a:r>
              <a:rPr kumimoji="1" lang="zh-TW" altLang="en-US" b="1" dirty="0" smtClean="0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）。其</a:t>
            </a:r>
            <a:r>
              <a:rPr kumimoji="1" lang="zh-TW" altLang="en-US" b="1" dirty="0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反應式如下所示</a:t>
            </a:r>
            <a:r>
              <a:rPr kumimoji="1" lang="zh-TW" altLang="en-US" b="1" dirty="0" smtClean="0">
                <a:solidFill>
                  <a:srgbClr val="474747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：</a:t>
            </a:r>
            <a:endParaRPr kumimoji="1" lang="en-US" altLang="zh-TW" b="1" dirty="0" smtClean="0">
              <a:solidFill>
                <a:srgbClr val="474747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82296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3I</a:t>
            </a:r>
            <a:r>
              <a:rPr kumimoji="1" lang="en-US" altLang="zh-TW" b="1" baseline="-30000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(s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+ 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6OH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–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</a:t>
            </a:r>
            <a:endParaRPr kumimoji="1" lang="en-US" altLang="zh-TW" b="1" dirty="0" smtClean="0">
              <a:solidFill>
                <a:srgbClr val="474747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82296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</a:t>
            </a:r>
            <a:r>
              <a:rPr kumimoji="1" lang="zh-TW" altLang="en-US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　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→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5I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–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+ 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IO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3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–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+ 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3H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(g) </a:t>
            </a:r>
            <a:endParaRPr kumimoji="1" lang="zh-TW" altLang="en-US" b="1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實驗步驟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528880" cy="4800600"/>
          </a:xfrm>
        </p:spPr>
        <p:txBody>
          <a:bodyPr>
            <a:noAutofit/>
          </a:bodyPr>
          <a:lstStyle/>
          <a:p>
            <a:pPr marL="514350" lvl="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準備</a:t>
            </a:r>
            <a:r>
              <a:rPr lang="zh-TW" altLang="en-US" dirty="0"/>
              <a:t>藥品和器材，並配製</a:t>
            </a:r>
            <a:r>
              <a:rPr lang="zh-TW" altLang="en-US" dirty="0" smtClean="0"/>
              <a:t>不同濃度</a:t>
            </a:r>
            <a:r>
              <a:rPr lang="zh-TW" altLang="en-US" dirty="0"/>
              <a:t>的</a:t>
            </a:r>
            <a:r>
              <a:rPr lang="zh-TW" altLang="en-US" dirty="0" smtClean="0"/>
              <a:t>雙氧水</a:t>
            </a:r>
            <a:r>
              <a:rPr lang="zh-TW" altLang="en-US" dirty="0"/>
              <a:t>。</a:t>
            </a:r>
          </a:p>
          <a:p>
            <a:pPr marL="514350" lvl="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取</a:t>
            </a:r>
            <a:r>
              <a:rPr lang="zh-TW" altLang="en-US" dirty="0"/>
              <a:t>一個</a:t>
            </a:r>
            <a:r>
              <a:rPr lang="en-US" altLang="zh-TW" dirty="0"/>
              <a:t>50 mL</a:t>
            </a:r>
            <a:r>
              <a:rPr lang="zh-TW" altLang="en-US" dirty="0"/>
              <a:t>的大量筒，放置在淺底盤</a:t>
            </a:r>
            <a:r>
              <a:rPr lang="zh-TW" altLang="en-US" dirty="0" smtClean="0"/>
              <a:t>的中間</a:t>
            </a:r>
            <a:r>
              <a:rPr lang="zh-TW" altLang="en-US" dirty="0"/>
              <a:t>位置。</a:t>
            </a:r>
          </a:p>
          <a:p>
            <a:pPr marL="514350" lvl="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加入約</a:t>
            </a:r>
            <a:r>
              <a:rPr lang="en-US" altLang="zh-TW" dirty="0" err="1" smtClean="0"/>
              <a:t>1mL</a:t>
            </a:r>
            <a:r>
              <a:rPr lang="zh-TW" altLang="en-US" dirty="0"/>
              <a:t>的洗碗精到量筒中，再</a:t>
            </a:r>
            <a:r>
              <a:rPr lang="zh-TW" altLang="en-US" dirty="0" smtClean="0"/>
              <a:t>加入碘化鉀</a:t>
            </a:r>
            <a:r>
              <a:rPr lang="en-US" altLang="zh-TW" dirty="0"/>
              <a:t>2</a:t>
            </a:r>
            <a:r>
              <a:rPr lang="zh-TW" altLang="en-US" dirty="0"/>
              <a:t>克，輕輕地搖晃使其充分混合</a:t>
            </a:r>
            <a:r>
              <a:rPr lang="zh-TW" altLang="en-US" dirty="0" smtClean="0"/>
              <a:t>，並</a:t>
            </a:r>
            <a:r>
              <a:rPr lang="zh-TW" altLang="en-US" dirty="0"/>
              <a:t>將乒乓球放入量筒內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實驗步驟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 startAt="4"/>
            </a:pPr>
            <a:r>
              <a:rPr lang="zh-TW" altLang="en-US" dirty="0" smtClean="0"/>
              <a:t>緩慢倒入雙氧水，立即產生大量泡沫，此時乒乓球會被泡沫衝出。   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4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實驗裝置圖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 t="6848" b="7986"/>
          <a:stretch/>
        </p:blipFill>
        <p:spPr bwMode="auto">
          <a:xfrm>
            <a:off x="1547664" y="1861603"/>
            <a:ext cx="271464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user\Desktop\2016年9月\DSC00735.JPG"/>
          <p:cNvPicPr>
            <a:picLocks noChangeAspect="1" noChangeArrowheads="1"/>
          </p:cNvPicPr>
          <p:nvPr/>
        </p:nvPicPr>
        <p:blipFill rotWithShape="1">
          <a:blip r:embed="rId3" cstate="email"/>
          <a:srcRect l="7659" r="11030"/>
          <a:stretch/>
        </p:blipFill>
        <p:spPr bwMode="auto">
          <a:xfrm>
            <a:off x="4499992" y="1861603"/>
            <a:ext cx="433716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49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評量方式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能</a:t>
            </a:r>
            <a:r>
              <a:rPr lang="zh-TW" altLang="zh-TW" dirty="0"/>
              <a:t>很快的找出老師要求的實驗器材</a:t>
            </a:r>
            <a:r>
              <a:rPr lang="zh-TW" altLang="zh-TW" dirty="0" smtClean="0"/>
              <a:t>，並</a:t>
            </a:r>
            <a:r>
              <a:rPr lang="zh-TW" altLang="zh-TW" dirty="0"/>
              <a:t>能說出如何使用。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能</a:t>
            </a:r>
            <a:r>
              <a:rPr lang="zh-TW" altLang="zh-TW" dirty="0"/>
              <a:t>成功的改變雙氧水濃度，控制</a:t>
            </a:r>
            <a:r>
              <a:rPr lang="zh-TW" altLang="zh-TW" dirty="0" smtClean="0"/>
              <a:t>量筒</a:t>
            </a:r>
            <a:r>
              <a:rPr lang="zh-TW" altLang="en-US" dirty="0" smtClean="0"/>
              <a:t>   </a:t>
            </a:r>
            <a:r>
              <a:rPr lang="zh-TW" altLang="zh-TW" dirty="0"/>
              <a:t>內泡沫產生的快慢，將乒乓球衝到</a:t>
            </a:r>
            <a:r>
              <a:rPr lang="zh-TW" altLang="zh-TW" dirty="0" smtClean="0"/>
              <a:t>量</a:t>
            </a:r>
            <a:r>
              <a:rPr lang="zh-TW" altLang="en-US" dirty="0" smtClean="0"/>
              <a:t>   </a:t>
            </a:r>
            <a:r>
              <a:rPr lang="zh-TW" altLang="zh-TW" dirty="0"/>
              <a:t>筒口卻不溢出就算過關。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實驗過程注意事項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實驗</a:t>
            </a:r>
            <a:r>
              <a:rPr lang="zh-TW" altLang="en-US" dirty="0"/>
              <a:t>後量筒溫度很高，請勿立即觸摸</a:t>
            </a:r>
            <a:r>
              <a:rPr lang="zh-TW" altLang="en-US" dirty="0" smtClean="0"/>
              <a:t>量筒</a:t>
            </a:r>
            <a:r>
              <a:rPr lang="zh-TW" altLang="en-US" dirty="0"/>
              <a:t>的管壁。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取</a:t>
            </a:r>
            <a:r>
              <a:rPr lang="zh-TW" altLang="en-US" dirty="0"/>
              <a:t>用過氧化氫必須戴乳膠手套。</a:t>
            </a:r>
            <a:r>
              <a:rPr lang="zh-TW" altLang="en-US" dirty="0" smtClean="0"/>
              <a:t>過氧化氫為強</a:t>
            </a:r>
            <a:r>
              <a:rPr lang="zh-TW" altLang="en-US" dirty="0"/>
              <a:t>氧化劑，具有強腐蝕性，若不小心</a:t>
            </a:r>
            <a:r>
              <a:rPr lang="zh-TW" altLang="en-US" dirty="0" smtClean="0"/>
              <a:t>接觸到</a:t>
            </a:r>
            <a:r>
              <a:rPr lang="zh-TW" altLang="en-US" dirty="0"/>
              <a:t>皮膚，應以大量清水沖洗。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實驗時若事先</a:t>
            </a:r>
            <a:r>
              <a:rPr lang="zh-TW" altLang="en-US" dirty="0"/>
              <a:t>加入碳酸鈉，雖然會使</a:t>
            </a:r>
            <a:r>
              <a:rPr lang="zh-TW" altLang="en-US" dirty="0" smtClean="0"/>
              <a:t>實驗時</a:t>
            </a:r>
            <a:r>
              <a:rPr lang="zh-TW" altLang="en-US" dirty="0"/>
              <a:t>產生的碘分解，較不會因為量筒高溫</a:t>
            </a:r>
            <a:r>
              <a:rPr lang="zh-TW" altLang="en-US" dirty="0" smtClean="0"/>
              <a:t>產生有毒</a:t>
            </a:r>
            <a:r>
              <a:rPr lang="zh-TW" altLang="en-US" dirty="0"/>
              <a:t>的碘蒸氣，但同時也會使實驗容易</a:t>
            </a:r>
            <a:r>
              <a:rPr lang="zh-TW" altLang="en-US" dirty="0" smtClean="0"/>
              <a:t>失敗，</a:t>
            </a:r>
            <a:r>
              <a:rPr lang="zh-TW" altLang="en-US" dirty="0"/>
              <a:t>效果下降。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二、家庭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化學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­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神奇植物染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0498" y="1319729"/>
            <a:ext cx="7265394" cy="408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79113" y="5589240"/>
            <a:ext cx="93022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影片網址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微軟正黑體" pitchFamily="34" charset="-120"/>
                <a:cs typeface="Times New Roman" pitchFamily="18" charset="0"/>
                <a:hlinkClick r:id="rId3"/>
              </a:rPr>
              <a:t>https://www.youtube.com/watch?v=40J1tKBW5xs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微軟正黑體" pitchFamily="34" charset="-120"/>
                <a:cs typeface="Times New Roman" pitchFamily="18" charset="0"/>
              </a:rPr>
              <a:t>, YouTube.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微軟正黑體" pitchFamily="34" charset="-120"/>
                <a:cs typeface="Times New Roman" pitchFamily="18" charset="0"/>
              </a:rPr>
              <a:t>2014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年學科中心影片詳細介紹植物染的製作過程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kumimoji="1"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實驗目的</a:t>
            </a:r>
            <a:endParaRPr kumimoji="1" lang="zh-TW" altLang="zh-TW" sz="800" dirty="0" smtClean="0">
              <a:solidFill>
                <a:srgbClr val="0070C0"/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運用</a:t>
            </a:r>
            <a:r>
              <a:rPr lang="zh-TW" altLang="zh-TW" dirty="0"/>
              <a:t>家庭廚房常見的廢棄物洋蔥表皮從事植物染，了解廢棄物可再利用的環保概念</a:t>
            </a:r>
            <a:endParaRPr lang="en-US" altLang="zh-TW" dirty="0"/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希望</a:t>
            </a:r>
            <a:r>
              <a:rPr lang="zh-TW" altLang="zh-TW" dirty="0"/>
              <a:t>學生在家裡就可做化學實驗，使用的藥品和器材可以從家裡取得，或購自五金行、百貨行、文具店、藥局等，或取自廢棄物，而不一定要使用化學實驗室的場地以及藥品和器材。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zh-TW" b="1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  <a:cs typeface="微軟正黑體" pitchFamily="34" charset="-120"/>
              </a:rPr>
              <a:t/>
            </a:r>
            <a:br>
              <a:rPr kumimoji="1" lang="en-US" altLang="zh-TW" b="1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  <a:cs typeface="微軟正黑體" pitchFamily="34" charset="-120"/>
              </a:rPr>
            </a:br>
            <a:r>
              <a:rPr kumimoji="1"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微軟正黑體" pitchFamily="34" charset="-120"/>
              </a:rPr>
              <a:t>器材及藥品</a:t>
            </a:r>
            <a:r>
              <a:rPr kumimoji="1" lang="zh-TW" altLang="zh-TW" sz="8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8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kumimoji="1" lang="zh-TW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加熱板、玻棒、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500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毫升燒杯</a:t>
            </a:r>
            <a:r>
              <a:rPr kumimoji="1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endParaRPr kumimoji="1" lang="en-US" altLang="zh-TW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kumimoji="1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洋蔥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表皮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(10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克，約兩顆的量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endParaRPr kumimoji="1" lang="en-US" altLang="zh-TW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kumimoji="1"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%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的明礬水溶液。</a:t>
            </a:r>
            <a:endParaRPr kumimoji="1" lang="zh-TW" altLang="en-US" b="1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82296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實驗原理與概念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明礬</a:t>
            </a:r>
            <a:r>
              <a:rPr lang="zh-TW" altLang="zh-TW" dirty="0"/>
              <a:t>，通常是鉀明礬的簡稱，學名為硫酸鋁鉀，化學式為</a:t>
            </a:r>
            <a:r>
              <a:rPr lang="en-US" altLang="zh-TW" dirty="0" err="1" smtClean="0"/>
              <a:t>KAl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SO</a:t>
            </a:r>
            <a:r>
              <a:rPr lang="en-US" altLang="zh-TW" baseline="-25000" dirty="0" err="1"/>
              <a:t>4</a:t>
            </a:r>
            <a:r>
              <a:rPr lang="en-US" altLang="zh-TW" dirty="0" smtClean="0"/>
              <a:t>)</a:t>
            </a:r>
            <a:r>
              <a:rPr lang="en-US" altLang="zh-TW" baseline="-25000" dirty="0" smtClean="0"/>
              <a:t>2</a:t>
            </a:r>
            <a:r>
              <a:rPr lang="zh-TW" altLang="zh-TW" dirty="0"/>
              <a:t>．</a:t>
            </a:r>
            <a:r>
              <a:rPr lang="en-US" altLang="zh-TW" dirty="0" err="1"/>
              <a:t>1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H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O</a:t>
            </a:r>
            <a:r>
              <a:rPr lang="zh-TW" altLang="zh-TW" dirty="0"/>
              <a:t>，常用於自來水的淨水（凝聚劑）及媒染劑。</a:t>
            </a:r>
            <a:endParaRPr lang="en-US" altLang="zh-TW" dirty="0"/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zh-TW" dirty="0" smtClean="0"/>
              <a:t>什麼</a:t>
            </a:r>
            <a:r>
              <a:rPr lang="zh-TW" altLang="zh-TW" dirty="0"/>
              <a:t>叫作媒染劑 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當</a:t>
            </a:r>
            <a:r>
              <a:rPr lang="zh-TW" altLang="zh-TW" dirty="0"/>
              <a:t>纖維缺乏與染色劑之間的親和力時，染色時顏色會不明顯，這時需用一種藥劑，作為纖維與染料間的媒介，以達到染色的目的，這種藥劑稱「媒染劑」。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實驗室安全規則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zh-TW" sz="2800" dirty="0" smtClean="0"/>
              <a:t>實驗</a:t>
            </a:r>
            <a:r>
              <a:rPr lang="zh-TW" altLang="zh-TW" sz="2800" dirty="0"/>
              <a:t>室內不准談笑喧嘩、</a:t>
            </a:r>
            <a:r>
              <a:rPr lang="zh-TW" altLang="zh-TW" sz="2800" dirty="0" smtClean="0"/>
              <a:t>奔跑</a:t>
            </a:r>
            <a:endParaRPr lang="en-US" altLang="zh-TW" sz="2800" dirty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實驗室</a:t>
            </a:r>
            <a:r>
              <a:rPr lang="zh-TW" altLang="zh-TW" sz="2800" dirty="0"/>
              <a:t>中藥品甚多，不可在實驗室中</a:t>
            </a:r>
            <a:r>
              <a:rPr lang="zh-TW" altLang="zh-TW" sz="2800" dirty="0" smtClean="0"/>
              <a:t>飲食</a:t>
            </a:r>
            <a:endParaRPr lang="en-US" altLang="zh-TW" sz="2800" dirty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實驗</a:t>
            </a:r>
            <a:r>
              <a:rPr lang="zh-TW" altLang="zh-TW" sz="2800" dirty="0"/>
              <a:t>桌上不要放置與實驗無關的</a:t>
            </a:r>
            <a:r>
              <a:rPr lang="zh-TW" altLang="zh-TW" sz="2800" dirty="0" smtClean="0"/>
              <a:t>物品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保持</a:t>
            </a:r>
            <a:r>
              <a:rPr lang="zh-TW" altLang="zh-TW" sz="2800" dirty="0"/>
              <a:t>儀器與</a:t>
            </a:r>
            <a:r>
              <a:rPr lang="zh-TW" altLang="zh-TW" sz="2800" dirty="0" smtClean="0"/>
              <a:t>桌面整潔</a:t>
            </a:r>
            <a:r>
              <a:rPr lang="zh-TW" altLang="zh-TW" sz="2800" dirty="0"/>
              <a:t>，避免實驗藥品之濺</a:t>
            </a:r>
            <a:r>
              <a:rPr lang="zh-TW" altLang="zh-TW" sz="2800" dirty="0" smtClean="0"/>
              <a:t>潑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實驗室</a:t>
            </a:r>
            <a:r>
              <a:rPr lang="zh-TW" altLang="en-US" sz="2800" dirty="0" smtClean="0"/>
              <a:t>裡</a:t>
            </a:r>
            <a:r>
              <a:rPr lang="zh-TW" altLang="zh-TW" sz="2800" dirty="0" smtClean="0"/>
              <a:t>應</a:t>
            </a:r>
            <a:r>
              <a:rPr lang="zh-TW" altLang="zh-TW" sz="2800" dirty="0"/>
              <a:t>戴上有護罩的眼鏡</a:t>
            </a:r>
            <a:r>
              <a:rPr lang="zh-TW" altLang="zh-TW" sz="2800" dirty="0" smtClean="0"/>
              <a:t>，穿著</a:t>
            </a:r>
            <a:r>
              <a:rPr lang="zh-TW" altLang="zh-TW" sz="2800" dirty="0"/>
              <a:t>實驗</a:t>
            </a:r>
            <a:r>
              <a:rPr lang="zh-TW" altLang="zh-TW" sz="2800" dirty="0" smtClean="0"/>
              <a:t>衣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實驗</a:t>
            </a:r>
            <a:r>
              <a:rPr lang="zh-TW" altLang="zh-TW" sz="2800" dirty="0"/>
              <a:t>完畢，各組將器材洗淨、整理，並放回</a:t>
            </a:r>
            <a:r>
              <a:rPr lang="zh-TW" altLang="zh-TW" sz="2800" dirty="0" smtClean="0"/>
              <a:t>指定</a:t>
            </a:r>
            <a:r>
              <a:rPr lang="zh-TW" altLang="zh-TW" sz="2800" dirty="0"/>
              <a:t>的</a:t>
            </a:r>
            <a:r>
              <a:rPr lang="zh-TW" altLang="zh-TW" sz="2800" dirty="0" smtClean="0"/>
              <a:t>地方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zh-TW" sz="2800" dirty="0" smtClean="0"/>
              <a:t>離開</a:t>
            </a:r>
            <a:r>
              <a:rPr lang="zh-TW" altLang="zh-TW" sz="2800" dirty="0"/>
              <a:t>實驗室</a:t>
            </a:r>
            <a:r>
              <a:rPr lang="zh-TW" altLang="zh-TW" sz="2800" dirty="0" smtClean="0"/>
              <a:t>前須</a:t>
            </a:r>
            <a:r>
              <a:rPr lang="zh-TW" altLang="zh-TW" sz="2800" dirty="0"/>
              <a:t>檢查水電與門窗，確實關</a:t>
            </a:r>
            <a:r>
              <a:rPr lang="zh-TW" altLang="zh-TW" sz="2800" dirty="0" smtClean="0"/>
              <a:t>妥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實驗原理與概念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 startAt="2"/>
            </a:pPr>
            <a:r>
              <a:rPr lang="zh-TW" altLang="zh-TW" dirty="0" smtClean="0"/>
              <a:t>什麼</a:t>
            </a:r>
            <a:r>
              <a:rPr lang="zh-TW" altLang="zh-TW" dirty="0"/>
              <a:t>叫作媒染劑 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當</a:t>
            </a:r>
            <a:r>
              <a:rPr lang="zh-TW" altLang="zh-TW" dirty="0"/>
              <a:t>纖維缺乏與染色劑之間的親和力時，染色時顏色會不明顯，這時需用一種藥劑，作為纖維與染料間的媒介，以達到染色的目的，這種藥劑稱「媒染劑」。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 startAt="2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5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1338" indent="0" fontAlgn="base">
              <a:spcAft>
                <a:spcPct val="0"/>
              </a:spcAft>
              <a:buNone/>
            </a:pPr>
            <a:r>
              <a:rPr lang="zh-TW" altLang="zh-TW" dirty="0" smtClean="0"/>
              <a:t>本</a:t>
            </a:r>
            <a:r>
              <a:rPr lang="zh-TW" altLang="zh-TW" dirty="0"/>
              <a:t>次實驗染色的洋蔥表皮內含有色素檞皮黃酮，當纖維上的檞皮黃酮與媒染劑的鋁離子發生配位共價作用時，會形成金屬錯合物，此即鋁的媒染作用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541338" indent="0" fontAlgn="base">
              <a:spcAft>
                <a:spcPct val="0"/>
              </a:spcAft>
              <a:buNone/>
            </a:pPr>
            <a:r>
              <a:rPr lang="zh-TW" altLang="zh-TW" dirty="0" smtClean="0"/>
              <a:t>此</a:t>
            </a:r>
            <a:r>
              <a:rPr lang="zh-TW" altLang="zh-TW" dirty="0"/>
              <a:t>錯合物吸收光線並反射時，會使顏色變得更加鮮艷 （因為光譜變得尖銳 且吸收的光更多）。而且即使經日曬其牢固度也不變。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zh-TW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實驗原理與概念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實驗步驟</a:t>
            </a:r>
            <a:endParaRPr lang="zh-TW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取</a:t>
            </a:r>
            <a:r>
              <a:rPr lang="zh-TW" altLang="en-US" dirty="0"/>
              <a:t>一個</a:t>
            </a:r>
            <a:r>
              <a:rPr lang="en-US" altLang="zh-TW" dirty="0"/>
              <a:t>500</a:t>
            </a:r>
            <a:r>
              <a:rPr lang="zh-TW" altLang="en-US" dirty="0"/>
              <a:t>毫升的燒杯，內裝水約八分滿，將兩顆洋蔥的表皮放入，約</a:t>
            </a:r>
            <a:r>
              <a:rPr lang="en-US" altLang="zh-TW" dirty="0"/>
              <a:t>10</a:t>
            </a:r>
            <a:r>
              <a:rPr lang="zh-TW" altLang="en-US" dirty="0"/>
              <a:t>克重，於加熱板上加熱煮沸</a:t>
            </a:r>
            <a:r>
              <a:rPr lang="en-US" altLang="zh-TW" dirty="0"/>
              <a:t>20</a:t>
            </a:r>
            <a:r>
              <a:rPr lang="zh-TW" altLang="en-US" dirty="0"/>
              <a:t>分鐘。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將</a:t>
            </a:r>
            <a:r>
              <a:rPr lang="zh-TW" altLang="en-US" dirty="0"/>
              <a:t>棉布以橡皮筋固定造型，放入熱的溶液中，靜置</a:t>
            </a:r>
            <a:r>
              <a:rPr lang="en-US" altLang="zh-TW" dirty="0"/>
              <a:t>10</a:t>
            </a:r>
            <a:r>
              <a:rPr lang="zh-TW" altLang="en-US" dirty="0"/>
              <a:t>分鐘。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將</a:t>
            </a:r>
            <a:r>
              <a:rPr lang="en-US" altLang="zh-TW" dirty="0"/>
              <a:t>2.3</a:t>
            </a:r>
            <a:r>
              <a:rPr lang="zh-TW" altLang="en-US" dirty="0"/>
              <a:t>克的明礬粉，加水至</a:t>
            </a:r>
            <a:r>
              <a:rPr lang="en-US" altLang="zh-TW" dirty="0"/>
              <a:t>250</a:t>
            </a:r>
            <a:r>
              <a:rPr lang="zh-TW" altLang="en-US" dirty="0"/>
              <a:t>毫升，配製</a:t>
            </a:r>
            <a:r>
              <a:rPr lang="en-US" altLang="zh-TW" dirty="0"/>
              <a:t>5%</a:t>
            </a:r>
            <a:r>
              <a:rPr lang="zh-TW" altLang="en-US" dirty="0"/>
              <a:t>的明礬溶液作媒染劑備用。</a:t>
            </a:r>
            <a:endParaRPr lang="en-US" altLang="zh-TW" dirty="0"/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將</a:t>
            </a:r>
            <a:r>
              <a:rPr lang="zh-TW" altLang="en-US" dirty="0"/>
              <a:t>棉布取出，鬆開橡皮筋，置入明礬溶液中，</a:t>
            </a:r>
            <a:r>
              <a:rPr lang="en-US" altLang="zh-TW" dirty="0"/>
              <a:t>3</a:t>
            </a:r>
            <a:r>
              <a:rPr lang="zh-TW" altLang="en-US" dirty="0"/>
              <a:t>分鐘後染色隨即完成。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latinLnBrk="1"/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將未漿過的棉布以橡皮筋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､</a:t>
            </a:r>
            <a:b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鋼珠做創意造型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7" name="Picture 1" descr="D:\user\Desktop\CIMG078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64068" y="1474773"/>
            <a:ext cx="7251820" cy="483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學生做棉布造型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3" name="Picture 1" descr="D:\user\Desktop\CIMG0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812" y="1427596"/>
            <a:ext cx="7243644" cy="482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將棉布放入洋蔥表皮水溶液中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煮沸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20~30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D:\user\Desktop\CIMG5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3130" y="1484783"/>
            <a:ext cx="7145726" cy="476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將浸過洋蔥表皮的棉布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洗淨後浸入明礬溶液中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7" name="Picture 3" descr="D:\user\Desktop\CIMG5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961" y="1446645"/>
            <a:ext cx="7110286" cy="489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學生染布成果展現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4450" y="1484784"/>
            <a:ext cx="6786610" cy="482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學生心得分享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洋蔥</a:t>
            </a:r>
            <a:r>
              <a:rPr lang="zh-TW" altLang="en-US" dirty="0"/>
              <a:t>表皮染色很有趣，一開始將未上漿的棉布放入洋蔥表皮的水溶液中煮時，棉布的顏色好醜，沒想到煮了十分鐘後將其撈起，放入明礬溶液中浸泡時，棉布的顏色轉成銘黃色，十分鮮麗！！</a:t>
            </a:r>
            <a:endParaRPr lang="en-US" altLang="zh-TW" dirty="0"/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 smtClean="0"/>
              <a:t>成品</a:t>
            </a:r>
            <a:r>
              <a:rPr lang="zh-TW" altLang="en-US" dirty="0"/>
              <a:t>還可以帶回家保存做紀念，覺得很有成就感！</a:t>
            </a:r>
          </a:p>
          <a:p>
            <a:pPr marL="514350" indent="-514350" fontAlgn="base">
              <a:lnSpc>
                <a:spcPct val="130000"/>
              </a:lnSpc>
              <a:spcAft>
                <a:spcPct val="0"/>
              </a:spcAft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參考資料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zh-TW" sz="2800" dirty="0" smtClean="0">
                <a:hlinkClick r:id="rId2"/>
              </a:rPr>
              <a:t>Elephant </a:t>
            </a:r>
            <a:r>
              <a:rPr lang="en-US" altLang="zh-TW" sz="2800" dirty="0">
                <a:hlinkClick r:id="rId2"/>
              </a:rPr>
              <a:t>Toothpaste Chemistry Demonstration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About.com</a:t>
            </a:r>
            <a:r>
              <a:rPr lang="en-US" altLang="zh-TW" sz="2800" dirty="0" smtClean="0"/>
              <a:t>.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zh-TW" sz="2800" dirty="0" smtClean="0">
                <a:hlinkClick r:id="rId3"/>
              </a:rPr>
              <a:t>How </a:t>
            </a:r>
            <a:r>
              <a:rPr lang="en-US" altLang="zh-TW" sz="2800" dirty="0">
                <a:hlinkClick r:id="rId3"/>
              </a:rPr>
              <a:t>to Make Elephant Toothpaste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wikiHow</a:t>
            </a:r>
            <a:r>
              <a:rPr lang="en-US" altLang="zh-TW" sz="2800" dirty="0" smtClean="0"/>
              <a:t>.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zh-TW" sz="2800" dirty="0" smtClean="0">
                <a:hlinkClick r:id="rId4"/>
              </a:rPr>
              <a:t>Elephant </a:t>
            </a:r>
            <a:r>
              <a:rPr lang="en-US" altLang="zh-TW" sz="2800" dirty="0">
                <a:hlinkClick r:id="rId4"/>
              </a:rPr>
              <a:t>toothpaste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Wikipedia.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zh-TW" sz="2800" dirty="0" smtClean="0">
                <a:hlinkClick r:id="rId5"/>
              </a:rPr>
              <a:t>19.7 </a:t>
            </a:r>
            <a:r>
              <a:rPr lang="en-US" altLang="zh-TW" sz="2800" dirty="0">
                <a:hlinkClick r:id="rId5"/>
              </a:rPr>
              <a:t>The Catalytic Decomposition of Hydrogen Peroxide</a:t>
            </a:r>
            <a:r>
              <a:rPr lang="en-US" altLang="zh-TW" sz="2800" dirty="0"/>
              <a:t>, Chemistry Department, Purdue </a:t>
            </a:r>
            <a:r>
              <a:rPr lang="en-US" altLang="zh-TW" sz="2800" dirty="0" smtClean="0"/>
              <a:t>University.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zh-TW" sz="2800" dirty="0" smtClean="0">
                <a:hlinkClick r:id="rId6"/>
              </a:rPr>
              <a:t>Rates </a:t>
            </a:r>
            <a:r>
              <a:rPr lang="en-US" altLang="zh-TW" sz="2800" dirty="0">
                <a:hlinkClick r:id="rId6"/>
              </a:rPr>
              <a:t>of Reaction</a:t>
            </a:r>
            <a:r>
              <a:rPr lang="en-US" altLang="zh-TW" sz="2800" dirty="0"/>
              <a:t>, Catalysts used for the Decomposition of Hydrogen Peroxide, Dr. Colin France.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安全須知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zh-TW" dirty="0"/>
              <a:t>腐蝕性化學藥品進入眼睛，迅速用洗眼器</a:t>
            </a:r>
            <a:r>
              <a:rPr lang="zh-TW" altLang="zh-TW" dirty="0" smtClean="0"/>
              <a:t>以清水</a:t>
            </a:r>
            <a:r>
              <a:rPr lang="zh-TW" altLang="zh-TW" dirty="0"/>
              <a:t>沖洗眼睛至少十五分鐘，然後就醫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zh-TW" dirty="0" smtClean="0"/>
              <a:t>腐蝕性</a:t>
            </a:r>
            <a:r>
              <a:rPr lang="zh-TW" altLang="zh-TW" dirty="0"/>
              <a:t>藥品濺灑皮膚，迅速用清水沖洗</a:t>
            </a:r>
            <a:r>
              <a:rPr lang="zh-TW" altLang="zh-TW" dirty="0" smtClean="0"/>
              <a:t>乾淨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zh-TW" dirty="0" smtClean="0"/>
              <a:t>可燃性</a:t>
            </a:r>
            <a:r>
              <a:rPr lang="zh-TW" altLang="zh-TW" dirty="0"/>
              <a:t>溶劑切不可用火直接加熱。密閉的</a:t>
            </a:r>
            <a:r>
              <a:rPr lang="zh-TW" altLang="zh-TW" dirty="0" smtClean="0"/>
              <a:t>裝置切</a:t>
            </a:r>
            <a:r>
              <a:rPr lang="zh-TW" altLang="zh-TW" dirty="0"/>
              <a:t>不可加熱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zh-TW" dirty="0" smtClean="0">
                <a:solidFill>
                  <a:srgbClr val="FF0000"/>
                </a:solidFill>
              </a:rPr>
              <a:t>玻璃</a:t>
            </a:r>
            <a:r>
              <a:rPr lang="zh-TW" altLang="zh-TW" dirty="0">
                <a:solidFill>
                  <a:srgbClr val="FF0000"/>
                </a:solidFill>
              </a:rPr>
              <a:t>管上套橡皮管時，先用甘油或水溼潤</a:t>
            </a:r>
            <a:r>
              <a:rPr lang="zh-TW" altLang="zh-TW" dirty="0" smtClean="0">
                <a:solidFill>
                  <a:srgbClr val="FF0000"/>
                </a:solidFill>
              </a:rPr>
              <a:t>玻璃</a:t>
            </a:r>
            <a:r>
              <a:rPr lang="zh-TW" altLang="zh-TW" dirty="0">
                <a:solidFill>
                  <a:srgbClr val="FF0000"/>
                </a:solidFill>
              </a:rPr>
              <a:t>管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安全須知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5"/>
            </a:pPr>
            <a:r>
              <a:rPr lang="zh-TW" altLang="zh-TW" dirty="0"/>
              <a:t>將玻璃管或溫度計插入有孔橡皮塞時，</a:t>
            </a:r>
            <a:r>
              <a:rPr lang="zh-TW" altLang="zh-TW" dirty="0">
                <a:solidFill>
                  <a:srgbClr val="FF0000"/>
                </a:solidFill>
              </a:rPr>
              <a:t>用布包著玻璃管或溫度計</a:t>
            </a:r>
            <a:r>
              <a:rPr lang="zh-TW" altLang="zh-TW" dirty="0"/>
              <a:t>，接近橡皮塞孔，左手將塞緩慢旋轉推上。</a:t>
            </a:r>
            <a:endParaRPr lang="zh-TW" altLang="en-US" dirty="0"/>
          </a:p>
          <a:p>
            <a:pPr marL="514350" indent="-514350">
              <a:lnSpc>
                <a:spcPct val="120000"/>
              </a:lnSpc>
              <a:buFont typeface="Arial" pitchFamily="34" charset="0"/>
              <a:buAutoNum type="arabicPeriod" startAt="5"/>
            </a:pPr>
            <a:r>
              <a:rPr lang="zh-TW" altLang="zh-TW" dirty="0" smtClean="0"/>
              <a:t>試管</a:t>
            </a:r>
            <a:r>
              <a:rPr lang="zh-TW" altLang="zh-TW" dirty="0"/>
              <a:t>加熱時，管內液體不可超過半管。加熱時管口不可向</a:t>
            </a:r>
            <a:r>
              <a:rPr lang="zh-TW" altLang="zh-TW" dirty="0" smtClean="0"/>
              <a:t>人。</a:t>
            </a:r>
            <a:endParaRPr lang="en-US" altLang="zh-TW" dirty="0"/>
          </a:p>
          <a:p>
            <a:pPr marL="514350" indent="-514350">
              <a:lnSpc>
                <a:spcPct val="120000"/>
              </a:lnSpc>
              <a:buFont typeface="Arial" pitchFamily="34" charset="0"/>
              <a:buAutoNum type="arabicPeriod" startAt="5"/>
            </a:pPr>
            <a:r>
              <a:rPr lang="zh-TW" altLang="zh-TW" dirty="0" smtClean="0"/>
              <a:t>不可</a:t>
            </a:r>
            <a:r>
              <a:rPr lang="zh-TW" altLang="zh-TW" dirty="0"/>
              <a:t>用口舌嚐試藥物。擬知有無味道時，</a:t>
            </a:r>
            <a:r>
              <a:rPr lang="zh-TW" altLang="zh-TW" dirty="0" smtClean="0"/>
              <a:t>用手</a:t>
            </a:r>
            <a:r>
              <a:rPr lang="zh-TW" altLang="zh-TW" dirty="0"/>
              <a:t>微搧，使氣流通過，輕嗅，不可對管口</a:t>
            </a:r>
            <a:r>
              <a:rPr lang="zh-TW" altLang="zh-TW" dirty="0" smtClean="0"/>
              <a:t>猛吸。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686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安全須知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zh-TW" altLang="zh-TW" sz="3000" dirty="0"/>
              <a:t>產生有臭味或有毒氣體之反應，務必在通風櫥中作用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zh-TW" altLang="zh-TW" sz="3000" dirty="0" smtClean="0"/>
              <a:t>勿</a:t>
            </a:r>
            <a:r>
              <a:rPr lang="zh-TW" altLang="zh-TW" sz="3000" dirty="0"/>
              <a:t>用手撿取碎玻璃或未知固體藥物，須用</a:t>
            </a:r>
            <a:r>
              <a:rPr lang="zh-TW" altLang="zh-TW" sz="3000" dirty="0" smtClean="0"/>
              <a:t>掃帚</a:t>
            </a:r>
            <a:r>
              <a:rPr lang="zh-TW" altLang="zh-TW" sz="3000" dirty="0"/>
              <a:t>掃去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zh-TW" altLang="zh-TW" sz="3000" dirty="0" smtClean="0"/>
              <a:t>藥品</a:t>
            </a:r>
            <a:r>
              <a:rPr lang="zh-TW" altLang="zh-TW" sz="3000" dirty="0"/>
              <a:t>取用前，必須認清標籤無誤，取用</a:t>
            </a:r>
            <a:r>
              <a:rPr lang="zh-TW" altLang="zh-TW" sz="3000" dirty="0" smtClean="0"/>
              <a:t>後</a:t>
            </a:r>
            <a:r>
              <a:rPr lang="en-US" altLang="zh-TW" sz="3000" dirty="0" smtClean="0"/>
              <a:t>   </a:t>
            </a:r>
            <a:r>
              <a:rPr lang="zh-TW" altLang="zh-TW" sz="3000" dirty="0"/>
              <a:t>蓋妥置於原處。危險</a:t>
            </a:r>
            <a:r>
              <a:rPr lang="zh-TW" altLang="zh-TW" sz="3000" dirty="0" smtClean="0"/>
              <a:t>藥品</a:t>
            </a:r>
            <a:r>
              <a:rPr lang="zh-TW" altLang="en-US" sz="3000" dirty="0" smtClean="0"/>
              <a:t>（例如</a:t>
            </a:r>
            <a:r>
              <a:rPr lang="en-US" altLang="zh-TW" sz="3000" dirty="0" err="1" smtClean="0"/>
              <a:t>H</a:t>
            </a:r>
            <a:r>
              <a:rPr lang="en-US" altLang="zh-TW" sz="3000" baseline="-25000" dirty="0" err="1" smtClean="0"/>
              <a:t>2</a:t>
            </a:r>
            <a:r>
              <a:rPr lang="en-US" altLang="zh-TW" sz="3000" dirty="0" err="1" smtClean="0"/>
              <a:t>O</a:t>
            </a:r>
            <a:r>
              <a:rPr lang="en-US" altLang="zh-TW" sz="3000" baseline="-25000" dirty="0" err="1" smtClean="0"/>
              <a:t>2</a:t>
            </a:r>
            <a:r>
              <a:rPr lang="zh-TW" altLang="en-US" sz="3000" dirty="0" smtClean="0"/>
              <a:t>）</a:t>
            </a:r>
            <a:r>
              <a:rPr lang="zh-TW" altLang="zh-TW" sz="3000" dirty="0" smtClean="0"/>
              <a:t>尤須注意</a:t>
            </a:r>
            <a:r>
              <a:rPr lang="zh-TW" altLang="zh-TW" sz="3000" dirty="0"/>
              <a:t>容器外拭除乾淨，蓋緊放穩。</a:t>
            </a:r>
          </a:p>
        </p:txBody>
      </p:sp>
    </p:spTree>
    <p:extLst>
      <p:ext uri="{BB962C8B-B14F-4D97-AF65-F5344CB8AC3E}">
        <p14:creationId xmlns:p14="http://schemas.microsoft.com/office/powerpoint/2010/main" val="4938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藥品回收注意事項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solidFill>
                  <a:srgbClr val="C00000"/>
                </a:solidFill>
              </a:rPr>
              <a:t>無機</a:t>
            </a:r>
            <a:r>
              <a:rPr lang="zh-TW" altLang="zh-TW" dirty="0">
                <a:solidFill>
                  <a:srgbClr val="C00000"/>
                </a:solidFill>
              </a:rPr>
              <a:t>強酸</a:t>
            </a:r>
            <a:r>
              <a:rPr lang="zh-TW" altLang="zh-TW" dirty="0"/>
              <a:t>，例如</a:t>
            </a:r>
            <a:r>
              <a:rPr lang="en-US" altLang="zh-TW" dirty="0" err="1"/>
              <a:t>HCl</a:t>
            </a:r>
            <a:r>
              <a:rPr lang="zh-TW" altLang="zh-TW" dirty="0"/>
              <a:t>、</a:t>
            </a:r>
            <a:r>
              <a:rPr lang="en-US" altLang="zh-TW" dirty="0" err="1"/>
              <a:t>HNO</a:t>
            </a:r>
            <a:r>
              <a:rPr lang="en-US" altLang="zh-TW" baseline="-25000" dirty="0" err="1"/>
              <a:t>3</a:t>
            </a:r>
            <a:r>
              <a:rPr lang="zh-TW" altLang="zh-TW" dirty="0"/>
              <a:t>、</a:t>
            </a:r>
            <a:r>
              <a:rPr lang="en-US" altLang="zh-TW" dirty="0" err="1"/>
              <a:t>H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SO</a:t>
            </a:r>
            <a:r>
              <a:rPr lang="en-US" altLang="zh-TW" baseline="-25000" dirty="0" err="1"/>
              <a:t>4</a:t>
            </a:r>
            <a:r>
              <a:rPr lang="zh-TW" altLang="zh-TW" dirty="0"/>
              <a:t>等，其廢液處理可先</a:t>
            </a:r>
            <a:r>
              <a:rPr lang="zh-TW" altLang="zh-TW" dirty="0">
                <a:solidFill>
                  <a:srgbClr val="C00000"/>
                </a:solidFill>
              </a:rPr>
              <a:t>以稀</a:t>
            </a:r>
            <a:r>
              <a:rPr lang="en-US" altLang="zh-TW" dirty="0" err="1">
                <a:solidFill>
                  <a:srgbClr val="C00000"/>
                </a:solidFill>
              </a:rPr>
              <a:t>NaOH</a:t>
            </a:r>
            <a:r>
              <a:rPr lang="zh-TW" altLang="zh-TW" dirty="0">
                <a:solidFill>
                  <a:srgbClr val="C00000"/>
                </a:solidFill>
              </a:rPr>
              <a:t>溶液中和</a:t>
            </a:r>
            <a:r>
              <a:rPr lang="zh-TW" altLang="zh-TW" dirty="0"/>
              <a:t>，待溶液呈中性後（以廣用試紙測試），以大量清水稀釋後再予以排放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當</a:t>
            </a:r>
            <a:r>
              <a:rPr lang="zh-TW" altLang="zh-TW" dirty="0"/>
              <a:t>實驗中用到</a:t>
            </a:r>
            <a:r>
              <a:rPr lang="zh-TW" altLang="zh-TW" dirty="0">
                <a:solidFill>
                  <a:srgbClr val="C00000"/>
                </a:solidFill>
              </a:rPr>
              <a:t>無機強鹼</a:t>
            </a:r>
            <a:r>
              <a:rPr lang="zh-TW" altLang="zh-TW" dirty="0"/>
              <a:t>時，例如</a:t>
            </a:r>
            <a:r>
              <a:rPr lang="en-US" altLang="zh-TW" dirty="0" err="1"/>
              <a:t>NaOH</a:t>
            </a:r>
            <a:r>
              <a:rPr lang="zh-TW" altLang="zh-TW" dirty="0"/>
              <a:t>、</a:t>
            </a:r>
            <a:r>
              <a:rPr lang="en-US" altLang="zh-TW" dirty="0" err="1"/>
              <a:t>KOH</a:t>
            </a:r>
            <a:r>
              <a:rPr lang="zh-TW" altLang="zh-TW" dirty="0"/>
              <a:t>等，其廢液處理可先</a:t>
            </a:r>
            <a:r>
              <a:rPr lang="zh-TW" altLang="zh-TW" dirty="0">
                <a:solidFill>
                  <a:srgbClr val="C00000"/>
                </a:solidFill>
              </a:rPr>
              <a:t>以稀鹽酸中和</a:t>
            </a:r>
            <a:r>
              <a:rPr lang="zh-TW" altLang="zh-TW" dirty="0"/>
              <a:t>，待溶液呈中性後（以廣用試紙測試），以大量清水稀釋後再予以排放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藥品回收注意事項</a:t>
            </a:r>
            <a:endParaRPr lang="zh-TW" altLang="en-US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zh-TW" dirty="0" smtClean="0"/>
              <a:t>當</a:t>
            </a:r>
            <a:r>
              <a:rPr lang="zh-TW" altLang="zh-TW" dirty="0"/>
              <a:t>使用到</a:t>
            </a:r>
            <a:r>
              <a:rPr lang="zh-TW" altLang="zh-TW" dirty="0">
                <a:solidFill>
                  <a:srgbClr val="C00000"/>
                </a:solidFill>
              </a:rPr>
              <a:t>無機弱酸</a:t>
            </a:r>
            <a:r>
              <a:rPr lang="zh-TW" altLang="zh-TW" dirty="0"/>
              <a:t>時，例如</a:t>
            </a:r>
            <a:r>
              <a:rPr lang="en-US" altLang="zh-TW" dirty="0" err="1"/>
              <a:t>CH</a:t>
            </a:r>
            <a:r>
              <a:rPr lang="en-US" altLang="zh-TW" baseline="-25000" dirty="0" err="1"/>
              <a:t>3</a:t>
            </a:r>
            <a:r>
              <a:rPr lang="en-US" altLang="zh-TW" dirty="0" err="1"/>
              <a:t>COOH</a:t>
            </a:r>
            <a:r>
              <a:rPr lang="zh-TW" altLang="zh-TW" dirty="0"/>
              <a:t>、</a:t>
            </a:r>
            <a:r>
              <a:rPr lang="en-US" altLang="zh-TW" dirty="0" err="1"/>
              <a:t>H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C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O</a:t>
            </a:r>
            <a:r>
              <a:rPr lang="en-US" altLang="zh-TW" baseline="-25000" dirty="0" err="1"/>
              <a:t>4</a:t>
            </a:r>
            <a:r>
              <a:rPr lang="zh-TW" altLang="zh-TW" dirty="0"/>
              <a:t>等，</a:t>
            </a:r>
            <a:r>
              <a:rPr lang="zh-TW" altLang="en-US" dirty="0"/>
              <a:t>及</a:t>
            </a:r>
            <a:r>
              <a:rPr lang="zh-TW" altLang="zh-TW" dirty="0">
                <a:solidFill>
                  <a:srgbClr val="C00000"/>
                </a:solidFill>
              </a:rPr>
              <a:t>無機弱鹼</a:t>
            </a:r>
            <a:r>
              <a:rPr lang="zh-TW" altLang="zh-TW" dirty="0"/>
              <a:t>時，例如</a:t>
            </a:r>
            <a:r>
              <a:rPr lang="en-US" altLang="zh-TW" dirty="0" err="1"/>
              <a:t>NH</a:t>
            </a:r>
            <a:r>
              <a:rPr lang="en-US" altLang="zh-TW" baseline="-25000" dirty="0" err="1"/>
              <a:t>3</a:t>
            </a:r>
            <a:r>
              <a:rPr lang="zh-TW" altLang="zh-TW" dirty="0"/>
              <a:t>、</a:t>
            </a:r>
            <a:r>
              <a:rPr lang="en-US" altLang="zh-TW" dirty="0" err="1"/>
              <a:t>Na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CO</a:t>
            </a:r>
            <a:r>
              <a:rPr lang="en-US" altLang="zh-TW" baseline="-25000" dirty="0" err="1"/>
              <a:t>3</a:t>
            </a:r>
            <a:r>
              <a:rPr lang="zh-TW" altLang="zh-TW" dirty="0"/>
              <a:t>等，其廢液須</a:t>
            </a:r>
            <a:r>
              <a:rPr lang="zh-TW" altLang="zh-TW" dirty="0">
                <a:solidFill>
                  <a:srgbClr val="C00000"/>
                </a:solidFill>
              </a:rPr>
              <a:t>以大量清水稀釋後再予以排放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90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一、看誰乒乓球撐得久</a:t>
            </a:r>
            <a:r>
              <a:rPr lang="zh-TW" altLang="zh-TW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zh-TW" dirty="0">
                <a:solidFill>
                  <a:srgbClr val="C00000"/>
                </a:solidFill>
                <a:cs typeface="新細明體" pitchFamily="18" charset="-120"/>
              </a:rPr>
              <a:t>實驗目的</a:t>
            </a:r>
            <a:endParaRPr kumimoji="1" lang="zh-TW" altLang="zh-TW" dirty="0">
              <a:solidFill>
                <a:srgbClr val="C00000"/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lvl="0" indent="0">
              <a:buNone/>
            </a:pPr>
            <a:r>
              <a:rPr kumimoji="1" lang="zh-TW" altLang="zh-TW" dirty="0" smtClean="0">
                <a:solidFill>
                  <a:srgbClr val="474747"/>
                </a:solidFill>
                <a:cs typeface="Arial" pitchFamily="34" charset="0"/>
              </a:rPr>
              <a:t>此</a:t>
            </a:r>
            <a:r>
              <a:rPr kumimoji="1" lang="zh-TW" altLang="zh-TW" dirty="0">
                <a:solidFill>
                  <a:srgbClr val="474747"/>
                </a:solidFill>
                <a:cs typeface="Arial" pitchFamily="34" charset="0"/>
              </a:rPr>
              <a:t>實驗使用實驗室家用洗碗精及催化劑（碘化鉀）放入量筒後，小心地在量筒內放入乒乓球，緩慢倒入高濃度的雙氧水，立即快速地產生柱狀的許多泡沫，此時乒乓球會因為泡沫的產生而從量筒內衝出。</a:t>
            </a:r>
            <a:endParaRPr kumimoji="1" lang="zh-TW" altLang="zh-TW" dirty="0">
              <a:cs typeface="新細明體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zh-TW" altLang="zh-TW" sz="4000" b="1" dirty="0">
                <a:solidFill>
                  <a:srgbClr val="0070C0"/>
                </a:solidFill>
                <a:effectLst/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實驗原理與</a:t>
            </a:r>
            <a:r>
              <a:rPr kumimoji="1" lang="zh-TW" altLang="zh-TW" sz="4000" b="1" dirty="0" smtClean="0">
                <a:solidFill>
                  <a:srgbClr val="0070C0"/>
                </a:solidFill>
                <a:effectLst/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以碘化鉀催化過氧化氫的分解反應</a:t>
            </a:r>
            <a:endParaRPr kumimoji="1"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H</a:t>
            </a:r>
            <a:r>
              <a:rPr kumimoji="1" lang="en-US" altLang="zh-TW" b="1" baseline="-30000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baseline="-30000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+ I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−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</a:t>
            </a:r>
            <a:endParaRPr kumimoji="1" lang="en-US" altLang="zh-TW" b="1" dirty="0" smtClean="0">
              <a:solidFill>
                <a:srgbClr val="474747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zh-TW" altLang="en-US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</a:t>
            </a:r>
            <a:r>
              <a:rPr kumimoji="1" lang="zh-TW" altLang="en-US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　　　　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→ 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H</a:t>
            </a:r>
            <a:r>
              <a:rPr kumimoji="1" lang="en-US" altLang="zh-TW" b="1" baseline="-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O(l) + IO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−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H</a:t>
            </a:r>
            <a:r>
              <a:rPr kumimoji="1" lang="en-US" altLang="zh-TW" b="1" baseline="-30000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baseline="-30000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+ IO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−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</a:t>
            </a:r>
            <a:endParaRPr kumimoji="1" lang="en-US" altLang="zh-TW" b="1" dirty="0" smtClean="0">
              <a:solidFill>
                <a:srgbClr val="474747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zh-TW" altLang="en-US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</a:t>
            </a:r>
            <a:r>
              <a:rPr kumimoji="1" lang="zh-TW" altLang="en-US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　　　　　</a:t>
            </a:r>
            <a:r>
              <a:rPr kumimoji="1" lang="en-US" altLang="zh-TW" b="1" dirty="0" smtClean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→ 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H</a:t>
            </a:r>
            <a:r>
              <a:rPr kumimoji="1" lang="en-US" altLang="zh-TW" b="1" baseline="-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O(l) + 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baseline="-30000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(g) + I</a:t>
            </a:r>
            <a:r>
              <a:rPr kumimoji="1" lang="en-US" altLang="zh-TW" b="1" baseline="30000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−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br>
              <a:rPr kumimoji="1" lang="en-US" altLang="zh-TW" b="1" dirty="0">
                <a:solidFill>
                  <a:srgbClr val="474747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</a:br>
            <a:r>
              <a:rPr kumimoji="1"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總</a:t>
            </a:r>
            <a:r>
              <a:rPr kumimoji="1"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反應</a:t>
            </a:r>
            <a:r>
              <a:rPr kumimoji="1" lang="zh-TW" altLang="en-US" b="1" dirty="0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：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2H</a:t>
            </a:r>
            <a:r>
              <a:rPr kumimoji="1" lang="en-US" altLang="zh-TW" b="1" baseline="-30000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baseline="-30000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aq</a:t>
            </a:r>
            <a:r>
              <a:rPr kumimoji="1" lang="en-US" altLang="zh-TW" b="1" dirty="0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) → 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2H</a:t>
            </a:r>
            <a:r>
              <a:rPr kumimoji="1" lang="en-US" altLang="zh-TW" b="1" baseline="-30000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dirty="0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(l) + </a:t>
            </a:r>
            <a:r>
              <a:rPr kumimoji="1" lang="en-US" altLang="zh-TW" b="1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O</a:t>
            </a:r>
            <a:r>
              <a:rPr kumimoji="1" lang="en-US" altLang="zh-TW" b="1" baseline="-30000" dirty="0" err="1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2</a:t>
            </a:r>
            <a:r>
              <a:rPr kumimoji="1" lang="en-US" altLang="zh-TW" b="1" dirty="0">
                <a:solidFill>
                  <a:srgbClr val="00B0F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(g) </a:t>
            </a:r>
            <a:endParaRPr kumimoji="1" lang="zh-TW" altLang="en-US" b="1" dirty="0">
              <a:solidFill>
                <a:srgbClr val="00B0F0"/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1323</Words>
  <Application>Microsoft Office PowerPoint</Application>
  <PresentationFormat>如螢幕大小 (4:3)</PresentationFormat>
  <Paragraphs>96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夏至</vt:lpstr>
      <vt:lpstr>化學特色課程首部曲</vt:lpstr>
      <vt:lpstr>實驗室安全規則</vt:lpstr>
      <vt:lpstr>安全須知</vt:lpstr>
      <vt:lpstr>安全須知</vt:lpstr>
      <vt:lpstr>安全須知</vt:lpstr>
      <vt:lpstr>藥品回收注意事項</vt:lpstr>
      <vt:lpstr>藥品回收注意事項</vt:lpstr>
      <vt:lpstr> 一、看誰乒乓球撐得久  </vt:lpstr>
      <vt:lpstr>實驗原理與概念</vt:lpstr>
      <vt:lpstr>實驗中避免產生碘蒸氣的方法</vt:lpstr>
      <vt:lpstr> 實驗步驟 </vt:lpstr>
      <vt:lpstr> 實驗步驟 </vt:lpstr>
      <vt:lpstr>實驗裝置圖</vt:lpstr>
      <vt:lpstr> 評量方式 </vt:lpstr>
      <vt:lpstr> 實驗過程注意事項 </vt:lpstr>
      <vt:lpstr>二、家庭化學­神奇植物染</vt:lpstr>
      <vt:lpstr>實驗目的</vt:lpstr>
      <vt:lpstr> 器材及藥品 </vt:lpstr>
      <vt:lpstr>實驗原理與概念</vt:lpstr>
      <vt:lpstr>實驗原理與概念</vt:lpstr>
      <vt:lpstr>  </vt:lpstr>
      <vt:lpstr>實驗步驟</vt:lpstr>
      <vt:lpstr>將未漿過的棉布以橡皮筋､ 鋼珠做創意造型</vt:lpstr>
      <vt:lpstr>學生做棉布造型</vt:lpstr>
      <vt:lpstr>將棉布放入洋蔥表皮水溶液中 煮沸20~30分鐘</vt:lpstr>
      <vt:lpstr>將浸過洋蔥表皮的棉布 洗淨後浸入明礬溶液中</vt:lpstr>
      <vt:lpstr>學生染布成果展現</vt:lpstr>
      <vt:lpstr>學生心得分享</vt:lpstr>
      <vt:lpstr> 參考資料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化學特色課程首部曲</dc:title>
  <dc:creator>user</dc:creator>
  <cp:lastModifiedBy>L54 [世冠]</cp:lastModifiedBy>
  <cp:revision>32</cp:revision>
  <dcterms:created xsi:type="dcterms:W3CDTF">2017-01-02T16:27:59Z</dcterms:created>
  <dcterms:modified xsi:type="dcterms:W3CDTF">2017-02-07T01:31:25Z</dcterms:modified>
</cp:coreProperties>
</file>