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6" r:id="rId3"/>
    <p:sldId id="267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292" r:id="rId15"/>
    <p:sldId id="304" r:id="rId16"/>
    <p:sldId id="303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7C80"/>
    <a:srgbClr val="FF9999"/>
    <a:srgbClr val="FF3300"/>
    <a:srgbClr val="FF5050"/>
    <a:srgbClr val="C42500"/>
    <a:srgbClr val="E22B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83762" autoAdjust="0"/>
  </p:normalViewPr>
  <p:slideViewPr>
    <p:cSldViewPr>
      <p:cViewPr varScale="1">
        <p:scale>
          <a:sx n="93" d="100"/>
          <a:sy n="9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B1519-DB71-48E6-AA9F-214199DF30AA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BD9B6-2071-455F-B117-DA296081A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327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C0059-7C4C-4009-85F1-A824A3D2F48E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F5F08-8972-4406-AD80-1D76AFADB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28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5F08-8972-4406-AD80-1D76AFADB69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971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5F08-8972-4406-AD80-1D76AFADB69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248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5F08-8972-4406-AD80-1D76AFADB69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713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5F08-8972-4406-AD80-1D76AFADB695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539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5F08-8972-4406-AD80-1D76AFADB69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971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5F08-8972-4406-AD80-1D76AFADB695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600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5F08-8972-4406-AD80-1D76AFADB695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0293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5F08-8972-4406-AD80-1D76AFADB69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971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5F08-8972-4406-AD80-1D76AFADB69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4638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5F08-8972-4406-AD80-1D76AFADB69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0606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5F08-8972-4406-AD80-1D76AFADB69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284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5F08-8972-4406-AD80-1D76AFADB69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1317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5F08-8972-4406-AD80-1D76AFADB695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4710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5F08-8972-4406-AD80-1D76AFADB69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6600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5F08-8972-4406-AD80-1D76AFADB69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437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>
            <a:noAutofit/>
          </a:bodyPr>
          <a:lstStyle>
            <a:lvl1pPr algn="l">
              <a:defRPr sz="9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776864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755576" y="182523"/>
            <a:ext cx="2422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800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探索實作</a:t>
            </a:r>
            <a:r>
              <a:rPr lang="en-US" altLang="zh-TW" sz="1800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DIY</a:t>
            </a:r>
            <a:r>
              <a:rPr lang="zh-TW" altLang="en-US" sz="1800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：生物篇</a:t>
            </a:r>
            <a:endParaRPr lang="en-US" altLang="zh-TW" sz="1800" b="1" dirty="0" smtClean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268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268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893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184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136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698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56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pic>
        <p:nvPicPr>
          <p:cNvPr id="4" name="Picture 8" descr="\\Filesrvtp\資源分享\07企編處\A06企編三處\B02編三部\B04部內共同會議\公版\龍騰文化LOGO(黑字)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919" y="93170"/>
            <a:ext cx="10080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47644" y="0"/>
            <a:ext cx="144016" cy="6858000"/>
          </a:xfrm>
          <a:prstGeom prst="rect">
            <a:avLst/>
          </a:prstGeom>
          <a:solidFill>
            <a:srgbClr val="FF9999">
              <a:alpha val="6902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91660" y="0"/>
            <a:ext cx="90010" cy="68580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188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129\Desktop\首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0" y="548679"/>
            <a:ext cx="8747480" cy="26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2780928"/>
            <a:ext cx="8496944" cy="3384376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zh-TW" altLang="en-US" sz="5400" dirty="0" smtClean="0">
                <a:solidFill>
                  <a:srgbClr val="0070C0"/>
                </a:solidFill>
              </a:rPr>
              <a:t>喝大冰奶總是烙賽？</a:t>
            </a:r>
            <a:r>
              <a:rPr lang="en-US" altLang="zh-TW" sz="5400" dirty="0" smtClean="0">
                <a:solidFill>
                  <a:srgbClr val="0070C0"/>
                </a:solidFill>
              </a:rPr>
              <a:t/>
            </a:r>
            <a:br>
              <a:rPr lang="en-US" altLang="zh-TW" sz="5400" dirty="0" smtClean="0">
                <a:solidFill>
                  <a:srgbClr val="0070C0"/>
                </a:solidFill>
              </a:rPr>
            </a:br>
            <a:r>
              <a:rPr lang="zh-TW" altLang="en-US" sz="4400" dirty="0" smtClean="0"/>
              <a:t>生菌數檢測</a:t>
            </a:r>
            <a:endParaRPr lang="zh-TW" altLang="en-US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0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972699" y="1440292"/>
            <a:ext cx="7858446" cy="208823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600" dirty="0" smtClean="0">
                <a:solidFill>
                  <a:srgbClr val="0070C0"/>
                </a:solidFill>
              </a:rPr>
              <a:t>無</a:t>
            </a:r>
            <a:r>
              <a:rPr lang="zh-TW" altLang="en-US" sz="3600" dirty="0">
                <a:solidFill>
                  <a:srgbClr val="0070C0"/>
                </a:solidFill>
              </a:rPr>
              <a:t>菌操作台可營造較理想的無菌空間</a:t>
            </a:r>
            <a:r>
              <a:rPr lang="en-US" altLang="zh-TW" sz="3600" dirty="0">
                <a:solidFill>
                  <a:srgbClr val="0070C0"/>
                </a:solidFill>
              </a:rPr>
              <a:t/>
            </a:r>
            <a:br>
              <a:rPr lang="en-US" altLang="zh-TW" sz="3600" dirty="0">
                <a:solidFill>
                  <a:srgbClr val="0070C0"/>
                </a:solidFill>
              </a:rPr>
            </a:br>
            <a:r>
              <a:rPr lang="en-US" altLang="zh-TW" sz="3600" dirty="0">
                <a:solidFill>
                  <a:srgbClr val="0070C0"/>
                </a:solidFill>
              </a:rPr>
              <a:t>(</a:t>
            </a:r>
            <a:r>
              <a:rPr lang="zh-TW" altLang="en-US" sz="3600" dirty="0">
                <a:solidFill>
                  <a:srgbClr val="0070C0"/>
                </a:solidFill>
              </a:rPr>
              <a:t>紫外光殺菌 </a:t>
            </a:r>
            <a:r>
              <a:rPr lang="en-US" altLang="zh-TW" sz="3600" dirty="0">
                <a:solidFill>
                  <a:srgbClr val="0070C0"/>
                </a:solidFill>
              </a:rPr>
              <a:t>&amp;</a:t>
            </a:r>
            <a:r>
              <a:rPr lang="zh-TW" altLang="en-US" sz="3600" dirty="0">
                <a:solidFill>
                  <a:srgbClr val="0070C0"/>
                </a:solidFill>
              </a:rPr>
              <a:t> 氣流調控</a:t>
            </a:r>
            <a:r>
              <a:rPr lang="en-US" altLang="zh-TW" sz="3600" dirty="0" smtClean="0">
                <a:solidFill>
                  <a:srgbClr val="0070C0"/>
                </a:solidFill>
              </a:rPr>
              <a:t>)</a:t>
            </a:r>
            <a:r>
              <a:rPr lang="zh-TW" altLang="en-US" sz="3600" dirty="0" smtClean="0">
                <a:solidFill>
                  <a:srgbClr val="0070C0"/>
                </a:solidFill>
              </a:rPr>
              <a:t>。</a:t>
            </a:r>
            <a:endParaRPr lang="zh-TW" altLang="en-US" sz="3600" dirty="0">
              <a:solidFill>
                <a:srgbClr val="0070C0"/>
              </a:solidFill>
            </a:endParaRPr>
          </a:p>
          <a:p>
            <a:r>
              <a:rPr lang="zh-TW" altLang="en-US" sz="3600" dirty="0">
                <a:solidFill>
                  <a:srgbClr val="C00000"/>
                </a:solidFill>
              </a:rPr>
              <a:t>利用本生</a:t>
            </a:r>
            <a:r>
              <a:rPr lang="zh-TW" altLang="en-US" sz="3600" dirty="0" smtClean="0">
                <a:solidFill>
                  <a:srgbClr val="C00000"/>
                </a:solidFill>
              </a:rPr>
              <a:t>燈或酒精燈</a:t>
            </a:r>
            <a:r>
              <a:rPr lang="zh-TW" altLang="en-US" sz="3600" dirty="0">
                <a:solidFill>
                  <a:srgbClr val="C00000"/>
                </a:solidFill>
              </a:rPr>
              <a:t>製造上升氣流，可營造簡易的無菌空間。</a:t>
            </a:r>
          </a:p>
          <a:p>
            <a:endParaRPr lang="zh-TW" altLang="en-US" sz="3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54722" y="461417"/>
            <a:ext cx="7858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無</a:t>
            </a:r>
            <a:r>
              <a:rPr lang="zh-TW" altLang="en-US" sz="4400" b="1" dirty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菌操作簡介 </a:t>
            </a:r>
            <a:r>
              <a:rPr lang="en-US" altLang="zh-TW" sz="4400" b="1" dirty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</a:t>
            </a:r>
            <a:r>
              <a:rPr lang="zh-TW" altLang="en-US" sz="4400" b="1" dirty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原理</a:t>
            </a:r>
            <a:r>
              <a:rPr lang="en-US" altLang="zh-TW" sz="4400" b="1" dirty="0" smtClean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</a:t>
            </a:r>
            <a:endParaRPr lang="zh-TW" altLang="en-US" sz="4400" b="1" dirty="0">
              <a:solidFill>
                <a:srgbClr val="C425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" name="投影片編號版面配置區 1"/>
          <p:cNvSpPr txBox="1">
            <a:spLocks/>
          </p:cNvSpPr>
          <p:nvPr/>
        </p:nvSpPr>
        <p:spPr>
          <a:xfrm>
            <a:off x="8676456" y="62373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639218"/>
            <a:ext cx="4226798" cy="321878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/>
          <a:srcRect b="6851"/>
          <a:stretch/>
        </p:blipFill>
        <p:spPr>
          <a:xfrm>
            <a:off x="4427984" y="3848652"/>
            <a:ext cx="4032448" cy="2753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413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54722" y="461417"/>
            <a:ext cx="7858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簡易</a:t>
            </a:r>
            <a:r>
              <a:rPr lang="zh-TW" altLang="en-US" sz="4400" b="1" dirty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無菌操作簡介 </a:t>
            </a:r>
            <a:r>
              <a:rPr lang="en-US" altLang="zh-TW" sz="4400" b="1" dirty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</a:t>
            </a:r>
            <a:r>
              <a:rPr lang="zh-TW" altLang="en-US" sz="4400" b="1" dirty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塗盤</a:t>
            </a:r>
            <a:r>
              <a:rPr lang="en-US" altLang="zh-TW" sz="4400" b="1" dirty="0" smtClean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</a:t>
            </a:r>
            <a:endParaRPr lang="zh-TW" altLang="en-US" sz="4400" b="1" dirty="0">
              <a:solidFill>
                <a:srgbClr val="C425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" name="投影片編號版面配置區 1"/>
          <p:cNvSpPr txBox="1">
            <a:spLocks/>
          </p:cNvSpPr>
          <p:nvPr/>
        </p:nvSpPr>
        <p:spPr>
          <a:xfrm>
            <a:off x="8460432" y="62373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10-1</a:t>
            </a:r>
            <a:endParaRPr lang="en-US" dirty="0"/>
          </a:p>
        </p:txBody>
      </p:sp>
      <p:pic>
        <p:nvPicPr>
          <p:cNvPr id="7" name="圖片 6" descr="D:\哲瑜\IMG_777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1" y="1875789"/>
            <a:ext cx="4167371" cy="2968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 descr="D:\哲瑜\IMG_777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649" y="1914694"/>
            <a:ext cx="3816424" cy="2954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字方塊 10"/>
          <p:cNvSpPr txBox="1"/>
          <p:nvPr/>
        </p:nvSpPr>
        <p:spPr>
          <a:xfrm>
            <a:off x="790612" y="5042499"/>
            <a:ext cx="41044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solidFill>
                  <a:srgbClr val="0070C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1.</a:t>
            </a:r>
            <a:r>
              <a:rPr lang="zh-TW" altLang="en-US" sz="2600" dirty="0" smtClean="0">
                <a:solidFill>
                  <a:srgbClr val="0070C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在手上噴灑</a:t>
            </a:r>
            <a:r>
              <a:rPr lang="en-US" altLang="zh-TW" sz="2600" dirty="0" smtClean="0">
                <a:solidFill>
                  <a:srgbClr val="0070C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75%</a:t>
            </a:r>
            <a:r>
              <a:rPr lang="zh-TW" altLang="en-US" sz="2600" dirty="0" smtClean="0">
                <a:solidFill>
                  <a:srgbClr val="0070C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酒精，完成簡易消毒工作。</a:t>
            </a:r>
            <a:endParaRPr lang="zh-TW" altLang="en-US" sz="2600" dirty="0">
              <a:solidFill>
                <a:srgbClr val="0070C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076056" y="5085184"/>
            <a:ext cx="39604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solidFill>
                  <a:srgbClr val="0070C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2.</a:t>
            </a:r>
            <a:r>
              <a:rPr lang="zh-TW" altLang="en-US" sz="2600" dirty="0" smtClean="0">
                <a:solidFill>
                  <a:srgbClr val="0070C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將滅菌棒來回於火焰上揮動後，離火靜置待其溫度下降。</a:t>
            </a:r>
            <a:endParaRPr lang="zh-TW" altLang="en-US" sz="2600" dirty="0">
              <a:solidFill>
                <a:srgbClr val="0070C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7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54722" y="461417"/>
            <a:ext cx="7858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簡易</a:t>
            </a:r>
            <a:r>
              <a:rPr lang="zh-TW" altLang="en-US" sz="4400" b="1" dirty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無菌操作簡介 </a:t>
            </a:r>
            <a:r>
              <a:rPr lang="en-US" altLang="zh-TW" sz="4400" b="1" dirty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</a:t>
            </a:r>
            <a:r>
              <a:rPr lang="zh-TW" altLang="en-US" sz="4400" b="1" dirty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塗盤</a:t>
            </a:r>
            <a:r>
              <a:rPr lang="en-US" altLang="zh-TW" sz="4400" b="1" dirty="0" smtClean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</a:t>
            </a:r>
            <a:endParaRPr lang="zh-TW" altLang="en-US" sz="4400" b="1" dirty="0">
              <a:solidFill>
                <a:srgbClr val="C425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" name="投影片編號版面配置區 1"/>
          <p:cNvSpPr txBox="1">
            <a:spLocks/>
          </p:cNvSpPr>
          <p:nvPr/>
        </p:nvSpPr>
        <p:spPr>
          <a:xfrm>
            <a:off x="8460432" y="62373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10-2</a:t>
            </a:r>
            <a:endParaRPr lang="en-US" dirty="0"/>
          </a:p>
        </p:txBody>
      </p:sp>
      <p:pic>
        <p:nvPicPr>
          <p:cNvPr id="8" name="圖片 7"/>
          <p:cNvPicPr/>
          <p:nvPr/>
        </p:nvPicPr>
        <p:blipFill rotWithShape="1">
          <a:blip r:embed="rId3"/>
          <a:srcRect l="14281" t="3231" r="18205" b="3982"/>
          <a:stretch/>
        </p:blipFill>
        <p:spPr bwMode="auto">
          <a:xfrm>
            <a:off x="716183" y="1236688"/>
            <a:ext cx="4162221" cy="2848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5003454" y="1418094"/>
            <a:ext cx="33909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>
                <a:solidFill>
                  <a:srgbClr val="0070C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3</a:t>
            </a:r>
            <a:r>
              <a:rPr lang="en-US" altLang="zh-TW" sz="2600" dirty="0" smtClean="0">
                <a:solidFill>
                  <a:srgbClr val="0070C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. </a:t>
            </a:r>
            <a:r>
              <a:rPr lang="zh-TW" altLang="en-US" sz="2600" dirty="0" smtClean="0">
                <a:solidFill>
                  <a:srgbClr val="0070C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完成塗盤工作後，以石蠟膜彌</a:t>
            </a:r>
            <a:r>
              <a:rPr lang="zh-TW" altLang="en-US" sz="2600" dirty="0" smtClean="0">
                <a:solidFill>
                  <a:srgbClr val="0070C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封。</a:t>
            </a:r>
            <a:endParaRPr lang="zh-TW" altLang="en-US" sz="2600" dirty="0">
              <a:solidFill>
                <a:srgbClr val="0070C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2" name="向右箭號 31"/>
          <p:cNvSpPr/>
          <p:nvPr/>
        </p:nvSpPr>
        <p:spPr>
          <a:xfrm>
            <a:off x="5256370" y="5370683"/>
            <a:ext cx="831715" cy="316149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5003454" y="4898891"/>
            <a:ext cx="12743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轉</a:t>
            </a:r>
            <a:r>
              <a:rPr lang="en-US" altLang="zh-TW" sz="26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90</a:t>
            </a:r>
            <a:r>
              <a:rPr lang="zh-TW" altLang="en-US" sz="26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度</a:t>
            </a:r>
            <a:endParaRPr lang="zh-TW" altLang="en-US" sz="26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4343680"/>
            <a:ext cx="2539286" cy="252699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294" y="4416162"/>
            <a:ext cx="2183786" cy="2344320"/>
          </a:xfrm>
          <a:prstGeom prst="rect">
            <a:avLst/>
          </a:prstGeom>
        </p:spPr>
      </p:pic>
      <p:grpSp>
        <p:nvGrpSpPr>
          <p:cNvPr id="38" name="群組 37"/>
          <p:cNvGrpSpPr/>
          <p:nvPr/>
        </p:nvGrpSpPr>
        <p:grpSpPr>
          <a:xfrm>
            <a:off x="6131183" y="4292309"/>
            <a:ext cx="2539286" cy="2526995"/>
            <a:chOff x="6400210" y="4292309"/>
            <a:chExt cx="2539286" cy="2526995"/>
          </a:xfrm>
        </p:grpSpPr>
        <p:pic>
          <p:nvPicPr>
            <p:cNvPr id="36" name="圖片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0210" y="4292309"/>
              <a:ext cx="2539286" cy="2526995"/>
            </a:xfrm>
            <a:prstGeom prst="rect">
              <a:avLst/>
            </a:prstGeom>
          </p:spPr>
        </p:pic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1553" y="4383646"/>
              <a:ext cx="2183786" cy="2344320"/>
            </a:xfrm>
            <a:prstGeom prst="rect">
              <a:avLst/>
            </a:prstGeom>
          </p:spPr>
        </p:pic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2683" y="4383646"/>
            <a:ext cx="2173629" cy="23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0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32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54722" y="461417"/>
            <a:ext cx="7858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無</a:t>
            </a:r>
            <a:r>
              <a:rPr lang="zh-TW" altLang="en-US" sz="4400" b="1" dirty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菌操作簡介 </a:t>
            </a:r>
            <a:r>
              <a:rPr lang="en-US" altLang="zh-TW" sz="4400" b="1" dirty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</a:t>
            </a:r>
            <a:r>
              <a:rPr lang="zh-TW" altLang="en-US" sz="4400" b="1" dirty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注意事項</a:t>
            </a:r>
            <a:r>
              <a:rPr lang="en-US" altLang="zh-TW" sz="4400" b="1" dirty="0" smtClean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</a:t>
            </a:r>
            <a:endParaRPr lang="zh-TW" altLang="en-US" sz="4400" b="1" dirty="0">
              <a:solidFill>
                <a:srgbClr val="C425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" name="投影片編號版面配置區 1"/>
          <p:cNvSpPr txBox="1">
            <a:spLocks/>
          </p:cNvSpPr>
          <p:nvPr/>
        </p:nvSpPr>
        <p:spPr>
          <a:xfrm>
            <a:off x="8669560" y="62373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44771" y="1712921"/>
            <a:ext cx="8075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小心酒精燈與本生燈的使用，清除桌面不必要的物品。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44770" y="2321590"/>
            <a:ext cx="8075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簡易無菌操作前，手及桌面請務必要以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75%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酒精噴灑擦拭。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44770" y="3195476"/>
            <a:ext cx="8075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培養皿與相關器材不應離火源過遠，否則易脫離無菌操作空間。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44771" y="4901761"/>
            <a:ext cx="8075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簡易無菌操作其間，建議不要與他人交談，以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避免污染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44770" y="5555194"/>
            <a:ext cx="8075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以石蠟膜彌封之培養皿，應倒置後再放入恆溫生長箱培養。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44769" y="4047917"/>
            <a:ext cx="8075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Tip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盒打開後，應迅速將關上，避免已滅菌的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tip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遭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收污染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748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C42500"/>
                </a:solidFill>
              </a:rPr>
              <a:t>序列</a:t>
            </a:r>
            <a:r>
              <a:rPr lang="zh-TW" altLang="en-US" dirty="0">
                <a:solidFill>
                  <a:srgbClr val="C42500"/>
                </a:solidFill>
              </a:rPr>
              <a:t>稀釋應用與實</a:t>
            </a:r>
            <a:r>
              <a:rPr lang="zh-TW" altLang="en-US" dirty="0" smtClean="0">
                <a:solidFill>
                  <a:srgbClr val="C42500"/>
                </a:solidFill>
              </a:rPr>
              <a:t>作</a:t>
            </a:r>
            <a:endParaRPr lang="zh-TW" altLang="en-US" dirty="0">
              <a:solidFill>
                <a:srgbClr val="C425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59637" y="1593326"/>
            <a:ext cx="7746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序列稀釋 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(serial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dilution)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為逐步稀釋樣品 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化學藥品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微生物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方法。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9637" y="2793421"/>
            <a:ext cx="810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序列稀釋能減少溶劑的消耗，亦較為精準。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547664" y="3379800"/>
            <a:ext cx="6420320" cy="3649599"/>
            <a:chOff x="-177800" y="-24765"/>
            <a:chExt cx="4165600" cy="2367915"/>
          </a:xfrm>
        </p:grpSpPr>
        <p:grpSp>
          <p:nvGrpSpPr>
            <p:cNvPr id="9" name="群組 8"/>
            <p:cNvGrpSpPr/>
            <p:nvPr/>
          </p:nvGrpSpPr>
          <p:grpSpPr>
            <a:xfrm>
              <a:off x="2654300" y="-13335"/>
              <a:ext cx="1333500" cy="2356485"/>
              <a:chOff x="152400" y="-13335"/>
              <a:chExt cx="1333500" cy="2356485"/>
            </a:xfrm>
          </p:grpSpPr>
          <p:grpSp>
            <p:nvGrpSpPr>
              <p:cNvPr id="23" name="群組 22"/>
              <p:cNvGrpSpPr/>
              <p:nvPr/>
            </p:nvGrpSpPr>
            <p:grpSpPr>
              <a:xfrm>
                <a:off x="152400" y="-13335"/>
                <a:ext cx="1174750" cy="1926585"/>
                <a:chOff x="152400" y="-13335"/>
                <a:chExt cx="1174750" cy="1926585"/>
              </a:xfrm>
            </p:grpSpPr>
            <p:pic>
              <p:nvPicPr>
                <p:cNvPr id="25" name="圖片 2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8650" y="158750"/>
                  <a:ext cx="698500" cy="1754500"/>
                </a:xfrm>
                <a:prstGeom prst="rect">
                  <a:avLst/>
                </a:prstGeom>
              </p:spPr>
            </p:pic>
            <p:sp>
              <p:nvSpPr>
                <p:cNvPr id="26" name="圓角矩形圖說文字 25"/>
                <p:cNvSpPr/>
                <p:nvPr/>
              </p:nvSpPr>
              <p:spPr>
                <a:xfrm>
                  <a:off x="152400" y="-13335"/>
                  <a:ext cx="914400" cy="554990"/>
                </a:xfrm>
                <a:prstGeom prst="wedgeRoundRectCallout">
                  <a:avLst>
                    <a:gd name="adj1" fmla="val 29166"/>
                    <a:gd name="adj2" fmla="val 72584"/>
                    <a:gd name="adj3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" tIns="18000" rIns="18000" bIns="1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  <a:tabLst>
                      <a:tab pos="838200" algn="l"/>
                    </a:tabLst>
                  </a:pPr>
                  <a:r>
                    <a:rPr lang="zh-TW" sz="90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華康中黑體" panose="020B0509000000000000" pitchFamily="49" charset="-120"/>
                      <a:cs typeface="Times New Roman" panose="02020603050405020304" pitchFamily="18" charset="0"/>
                    </a:rPr>
                    <a:t>100 </a:t>
                  </a:r>
                  <a:r>
                    <a:rPr lang="zh-TW" sz="90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Symbol" panose="05050102010706020507" pitchFamily="18" charset="2"/>
                      <a:cs typeface="Times New Roman" panose="02020603050405020304" pitchFamily="18" charset="0"/>
                    </a:rPr>
                    <a:t>m</a:t>
                  </a:r>
                  <a:r>
                    <a:rPr lang="zh-TW" sz="90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華康中黑體" panose="020B0509000000000000" pitchFamily="49" charset="-120"/>
                      <a:cs typeface="Times New Roman" panose="02020603050405020304" pitchFamily="18" charset="0"/>
                    </a:rPr>
                    <a:t>l B管溶液</a:t>
                  </a:r>
                </a:p>
                <a:p>
                  <a:pPr algn="ctr">
                    <a:spcAft>
                      <a:spcPts val="0"/>
                    </a:spcAft>
                    <a:tabLst>
                      <a:tab pos="838200" algn="l"/>
                    </a:tabLst>
                  </a:pPr>
                  <a:r>
                    <a:rPr lang="zh-TW" sz="90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華康中黑體" panose="020B0509000000000000" pitchFamily="49" charset="-120"/>
                      <a:cs typeface="Times New Roman" panose="02020603050405020304" pitchFamily="18" charset="0"/>
                    </a:rPr>
                    <a:t>＋</a:t>
                  </a:r>
                </a:p>
                <a:p>
                  <a:pPr algn="ctr">
                    <a:spcAft>
                      <a:spcPts val="0"/>
                    </a:spcAft>
                    <a:tabLst>
                      <a:tab pos="838200" algn="l"/>
                    </a:tabLst>
                  </a:pPr>
                  <a:r>
                    <a:rPr lang="zh-TW" sz="90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華康中黑體" panose="020B0509000000000000" pitchFamily="49" charset="-120"/>
                      <a:cs typeface="Times New Roman" panose="02020603050405020304" pitchFamily="18" charset="0"/>
                    </a:rPr>
                    <a:t>900 </a:t>
                  </a:r>
                  <a:r>
                    <a:rPr lang="zh-TW" sz="90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Symbol" panose="05050102010706020507" pitchFamily="18" charset="2"/>
                      <a:cs typeface="Times New Roman" panose="02020603050405020304" pitchFamily="18" charset="0"/>
                    </a:rPr>
                    <a:t>m</a:t>
                  </a:r>
                  <a:r>
                    <a:rPr lang="zh-TW" sz="90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華康中黑體" panose="020B0509000000000000" pitchFamily="49" charset="-120"/>
                      <a:cs typeface="Times New Roman" panose="02020603050405020304" pitchFamily="18" charset="0"/>
                    </a:rPr>
                    <a:t>l蒸餾水</a:t>
                  </a:r>
                </a:p>
              </p:txBody>
            </p:sp>
          </p:grpSp>
          <p:sp>
            <p:nvSpPr>
              <p:cNvPr id="24" name="文字方塊 2"/>
              <p:cNvSpPr txBox="1">
                <a:spLocks noChangeArrowheads="1"/>
              </p:cNvSpPr>
              <p:nvPr/>
            </p:nvSpPr>
            <p:spPr bwMode="auto">
              <a:xfrm>
                <a:off x="158750" y="1911350"/>
                <a:ext cx="1327150" cy="43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spcAft>
                    <a:spcPts val="0"/>
                  </a:spcAft>
                  <a:tabLst>
                    <a:tab pos="838200" algn="l"/>
                  </a:tabLst>
                </a:pPr>
                <a:r>
                  <a:rPr lang="zh-TW" sz="1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華康細黑體" panose="020B0309000000000000" pitchFamily="49" charset="-120"/>
                  </a:rPr>
                  <a:t>C管溶液</a:t>
                </a:r>
                <a:endParaRPr lang="zh-TW" sz="1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華康細黑體" panose="020B0309000000000000" pitchFamily="49" charset="-120"/>
                </a:endParaRPr>
              </a:p>
              <a:p>
                <a:pPr algn="ctr">
                  <a:spcAft>
                    <a:spcPts val="0"/>
                  </a:spcAft>
                  <a:tabLst>
                    <a:tab pos="838200" algn="l"/>
                  </a:tabLst>
                </a:pPr>
                <a:r>
                  <a:rPr lang="zh-TW" sz="1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華康細黑體" panose="020B0309000000000000" pitchFamily="49" charset="-120"/>
                  </a:rPr>
                  <a:t>（稀釋</a:t>
                </a:r>
                <a:r>
                  <a:rPr lang="zh-TW" sz="1000" u="sng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華康細黑體" panose="020B0309000000000000" pitchFamily="49" charset="-120"/>
                  </a:rPr>
                  <a:t>　　　</a:t>
                </a:r>
                <a:r>
                  <a:rPr lang="zh-TW" sz="1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華康細黑體" panose="020B0309000000000000" pitchFamily="49" charset="-120"/>
                  </a:rPr>
                  <a:t>倍）</a:t>
                </a:r>
                <a:endParaRPr lang="zh-TW" sz="1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華康細黑體" panose="020B0309000000000000" pitchFamily="49" charset="-120"/>
                </a:endParaRPr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1219199" y="0"/>
              <a:ext cx="1327151" cy="2343150"/>
              <a:chOff x="-44451" y="0"/>
              <a:chExt cx="1327151" cy="2343150"/>
            </a:xfrm>
          </p:grpSpPr>
          <p:grpSp>
            <p:nvGrpSpPr>
              <p:cNvPr id="19" name="群組 18"/>
              <p:cNvGrpSpPr/>
              <p:nvPr/>
            </p:nvGrpSpPr>
            <p:grpSpPr>
              <a:xfrm>
                <a:off x="-44451" y="0"/>
                <a:ext cx="1200151" cy="1913251"/>
                <a:chOff x="-44451" y="0"/>
                <a:chExt cx="1200151" cy="1913251"/>
              </a:xfrm>
            </p:grpSpPr>
            <p:pic>
              <p:nvPicPr>
                <p:cNvPr id="21" name="圖片 2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200" y="158751"/>
                  <a:ext cx="698500" cy="1754500"/>
                </a:xfrm>
                <a:prstGeom prst="rect">
                  <a:avLst/>
                </a:prstGeom>
              </p:spPr>
            </p:pic>
            <p:sp>
              <p:nvSpPr>
                <p:cNvPr id="22" name="圓角矩形圖說文字 21"/>
                <p:cNvSpPr/>
                <p:nvPr/>
              </p:nvSpPr>
              <p:spPr>
                <a:xfrm>
                  <a:off x="-44451" y="0"/>
                  <a:ext cx="914400" cy="554990"/>
                </a:xfrm>
                <a:prstGeom prst="wedgeRoundRectCallout">
                  <a:avLst>
                    <a:gd name="adj1" fmla="val 29166"/>
                    <a:gd name="adj2" fmla="val 72584"/>
                    <a:gd name="adj3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" tIns="18000" rIns="18000" bIns="1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  <a:tabLst>
                      <a:tab pos="838200" algn="l"/>
                    </a:tabLst>
                  </a:pPr>
                  <a:r>
                    <a:rPr lang="zh-TW" sz="9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華康中黑體" panose="020B0509000000000000" pitchFamily="49" charset="-120"/>
                      <a:cs typeface="Times New Roman" panose="02020603050405020304" pitchFamily="18" charset="0"/>
                    </a:rPr>
                    <a:t>100 </a:t>
                  </a:r>
                  <a:r>
                    <a:rPr lang="zh-TW" sz="9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Symbol" panose="05050102010706020507" pitchFamily="18" charset="2"/>
                      <a:cs typeface="Times New Roman" panose="02020603050405020304" pitchFamily="18" charset="0"/>
                    </a:rPr>
                    <a:t>m</a:t>
                  </a:r>
                  <a:r>
                    <a:rPr lang="zh-TW" sz="9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華康中黑體" panose="020B0509000000000000" pitchFamily="49" charset="-120"/>
                      <a:cs typeface="Times New Roman" panose="02020603050405020304" pitchFamily="18" charset="0"/>
                    </a:rPr>
                    <a:t>l A管溶液</a:t>
                  </a:r>
                </a:p>
                <a:p>
                  <a:pPr algn="ctr">
                    <a:spcAft>
                      <a:spcPts val="0"/>
                    </a:spcAft>
                    <a:tabLst>
                      <a:tab pos="838200" algn="l"/>
                    </a:tabLst>
                  </a:pPr>
                  <a:r>
                    <a:rPr lang="zh-TW" sz="9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華康中黑體" panose="020B0509000000000000" pitchFamily="49" charset="-120"/>
                      <a:cs typeface="Times New Roman" panose="02020603050405020304" pitchFamily="18" charset="0"/>
                    </a:rPr>
                    <a:t>＋</a:t>
                  </a:r>
                </a:p>
                <a:p>
                  <a:pPr algn="ctr">
                    <a:spcAft>
                      <a:spcPts val="0"/>
                    </a:spcAft>
                    <a:tabLst>
                      <a:tab pos="838200" algn="l"/>
                    </a:tabLst>
                  </a:pPr>
                  <a:r>
                    <a:rPr lang="zh-TW" sz="9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華康中黑體" panose="020B0509000000000000" pitchFamily="49" charset="-120"/>
                      <a:cs typeface="Times New Roman" panose="02020603050405020304" pitchFamily="18" charset="0"/>
                    </a:rPr>
                    <a:t>900 </a:t>
                  </a:r>
                  <a:r>
                    <a:rPr lang="zh-TW" sz="9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Symbol" panose="05050102010706020507" pitchFamily="18" charset="2"/>
                      <a:cs typeface="Times New Roman" panose="02020603050405020304" pitchFamily="18" charset="0"/>
                    </a:rPr>
                    <a:t>m</a:t>
                  </a:r>
                  <a:r>
                    <a:rPr lang="zh-TW" sz="9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華康中黑體" panose="020B0509000000000000" pitchFamily="49" charset="-120"/>
                      <a:cs typeface="Times New Roman" panose="02020603050405020304" pitchFamily="18" charset="0"/>
                    </a:rPr>
                    <a:t>l蒸餾水</a:t>
                  </a:r>
                </a:p>
              </p:txBody>
            </p:sp>
          </p:grpSp>
          <p:sp>
            <p:nvSpPr>
              <p:cNvPr id="20" name="文字方塊 2"/>
              <p:cNvSpPr txBox="1">
                <a:spLocks noChangeArrowheads="1"/>
              </p:cNvSpPr>
              <p:nvPr/>
            </p:nvSpPr>
            <p:spPr bwMode="auto">
              <a:xfrm>
                <a:off x="-44450" y="1911350"/>
                <a:ext cx="1327150" cy="43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spcAft>
                    <a:spcPts val="0"/>
                  </a:spcAft>
                  <a:tabLst>
                    <a:tab pos="838200" algn="l"/>
                  </a:tabLst>
                </a:pPr>
                <a:r>
                  <a:rPr lang="zh-TW" sz="1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華康細黑體" panose="020B0309000000000000" pitchFamily="49" charset="-120"/>
                  </a:rPr>
                  <a:t>B管溶液</a:t>
                </a:r>
                <a:endParaRPr lang="zh-TW" sz="1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華康細黑體" panose="020B0309000000000000" pitchFamily="49" charset="-120"/>
                </a:endParaRPr>
              </a:p>
              <a:p>
                <a:pPr algn="ctr">
                  <a:spcAft>
                    <a:spcPts val="0"/>
                  </a:spcAft>
                  <a:tabLst>
                    <a:tab pos="838200" algn="l"/>
                  </a:tabLst>
                </a:pPr>
                <a:r>
                  <a:rPr lang="zh-TW" sz="1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華康細黑體" panose="020B0309000000000000" pitchFamily="49" charset="-120"/>
                  </a:rPr>
                  <a:t>（稀釋</a:t>
                </a:r>
                <a:r>
                  <a:rPr lang="zh-TW" sz="1000" u="sng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華康細黑體" panose="020B0309000000000000" pitchFamily="49" charset="-120"/>
                  </a:rPr>
                  <a:t>　　　</a:t>
                </a:r>
                <a:r>
                  <a:rPr lang="zh-TW" sz="1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華康細黑體" panose="020B0309000000000000" pitchFamily="49" charset="-120"/>
                  </a:rPr>
                  <a:t>倍）</a:t>
                </a:r>
                <a:endParaRPr lang="zh-TW" sz="1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華康細黑體" panose="020B0309000000000000" pitchFamily="49" charset="-120"/>
                </a:endParaRPr>
              </a:p>
            </p:txBody>
          </p:sp>
        </p:grpSp>
        <p:grpSp>
          <p:nvGrpSpPr>
            <p:cNvPr id="12" name="群組 11"/>
            <p:cNvGrpSpPr/>
            <p:nvPr/>
          </p:nvGrpSpPr>
          <p:grpSpPr>
            <a:xfrm>
              <a:off x="-177800" y="-24765"/>
              <a:ext cx="1327150" cy="2367915"/>
              <a:chOff x="-177800" y="-24765"/>
              <a:chExt cx="1327150" cy="2367915"/>
            </a:xfrm>
          </p:grpSpPr>
          <p:grpSp>
            <p:nvGrpSpPr>
              <p:cNvPr id="15" name="群組 14"/>
              <p:cNvGrpSpPr/>
              <p:nvPr/>
            </p:nvGrpSpPr>
            <p:grpSpPr>
              <a:xfrm>
                <a:off x="-177800" y="-24765"/>
                <a:ext cx="1206500" cy="1938016"/>
                <a:chOff x="-177800" y="-24765"/>
                <a:chExt cx="1206500" cy="1938016"/>
              </a:xfrm>
            </p:grpSpPr>
            <p:pic>
              <p:nvPicPr>
                <p:cNvPr id="17" name="圖片 1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0200" y="158751"/>
                  <a:ext cx="698500" cy="1754500"/>
                </a:xfrm>
                <a:prstGeom prst="rect">
                  <a:avLst/>
                </a:prstGeom>
              </p:spPr>
            </p:pic>
            <p:sp>
              <p:nvSpPr>
                <p:cNvPr id="18" name="圓角矩形圖說文字 17"/>
                <p:cNvSpPr/>
                <p:nvPr/>
              </p:nvSpPr>
              <p:spPr>
                <a:xfrm>
                  <a:off x="-177800" y="-24765"/>
                  <a:ext cx="914400" cy="554990"/>
                </a:xfrm>
                <a:prstGeom prst="wedgeRoundRectCallout">
                  <a:avLst>
                    <a:gd name="adj1" fmla="val 29166"/>
                    <a:gd name="adj2" fmla="val 72584"/>
                    <a:gd name="adj3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" tIns="18000" rIns="18000" bIns="1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  <a:tabLst>
                      <a:tab pos="838200" algn="l"/>
                    </a:tabLst>
                  </a:pPr>
                  <a:r>
                    <a:rPr lang="zh-TW" sz="9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華康中黑體" panose="020B0509000000000000" pitchFamily="49" charset="-120"/>
                      <a:cs typeface="Times New Roman" panose="02020603050405020304" pitchFamily="18" charset="0"/>
                    </a:rPr>
                    <a:t>100 </a:t>
                  </a:r>
                  <a:r>
                    <a:rPr lang="zh-TW" sz="9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Symbol" panose="05050102010706020507" pitchFamily="18" charset="2"/>
                      <a:cs typeface="Times New Roman" panose="02020603050405020304" pitchFamily="18" charset="0"/>
                    </a:rPr>
                    <a:t>m</a:t>
                  </a:r>
                  <a:r>
                    <a:rPr lang="zh-TW" sz="9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華康中黑體" panose="020B0509000000000000" pitchFamily="49" charset="-120"/>
                      <a:cs typeface="Times New Roman" panose="02020603050405020304" pitchFamily="18" charset="0"/>
                    </a:rPr>
                    <a:t>l待測液體</a:t>
                  </a:r>
                </a:p>
                <a:p>
                  <a:pPr algn="ctr">
                    <a:spcAft>
                      <a:spcPts val="0"/>
                    </a:spcAft>
                    <a:tabLst>
                      <a:tab pos="838200" algn="l"/>
                    </a:tabLst>
                  </a:pPr>
                  <a:r>
                    <a:rPr lang="zh-TW" sz="9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華康中黑體" panose="020B0509000000000000" pitchFamily="49" charset="-120"/>
                      <a:cs typeface="Times New Roman" panose="02020603050405020304" pitchFamily="18" charset="0"/>
                    </a:rPr>
                    <a:t>＋</a:t>
                  </a:r>
                </a:p>
                <a:p>
                  <a:pPr algn="ctr">
                    <a:spcAft>
                      <a:spcPts val="0"/>
                    </a:spcAft>
                    <a:tabLst>
                      <a:tab pos="838200" algn="l"/>
                    </a:tabLst>
                  </a:pPr>
                  <a:r>
                    <a:rPr lang="zh-TW" sz="9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華康中黑體" panose="020B0509000000000000" pitchFamily="49" charset="-120"/>
                      <a:cs typeface="Times New Roman" panose="02020603050405020304" pitchFamily="18" charset="0"/>
                    </a:rPr>
                    <a:t>900 </a:t>
                  </a:r>
                  <a:r>
                    <a:rPr lang="zh-TW" sz="9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Symbol" panose="05050102010706020507" pitchFamily="18" charset="2"/>
                      <a:cs typeface="Times New Roman" panose="02020603050405020304" pitchFamily="18" charset="0"/>
                    </a:rPr>
                    <a:t>m</a:t>
                  </a:r>
                  <a:r>
                    <a:rPr lang="zh-TW" sz="9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華康中黑體" panose="020B0509000000000000" pitchFamily="49" charset="-120"/>
                      <a:cs typeface="Times New Roman" panose="02020603050405020304" pitchFamily="18" charset="0"/>
                    </a:rPr>
                    <a:t>l蒸餾水</a:t>
                  </a:r>
                </a:p>
              </p:txBody>
            </p:sp>
          </p:grpSp>
          <p:sp>
            <p:nvSpPr>
              <p:cNvPr id="16" name="文字方塊 2"/>
              <p:cNvSpPr txBox="1">
                <a:spLocks noChangeArrowheads="1"/>
              </p:cNvSpPr>
              <p:nvPr/>
            </p:nvSpPr>
            <p:spPr bwMode="auto">
              <a:xfrm>
                <a:off x="-177800" y="1911350"/>
                <a:ext cx="1327150" cy="43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spcAft>
                    <a:spcPts val="0"/>
                  </a:spcAft>
                  <a:tabLst>
                    <a:tab pos="838200" algn="l"/>
                  </a:tabLst>
                </a:pPr>
                <a:r>
                  <a:rPr lang="zh-TW" sz="1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華康細黑體" panose="020B0309000000000000" pitchFamily="49" charset="-120"/>
                  </a:rPr>
                  <a:t>A管溶液</a:t>
                </a:r>
                <a:endParaRPr lang="zh-TW" sz="1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華康細黑體" panose="020B0309000000000000" pitchFamily="49" charset="-120"/>
                </a:endParaRPr>
              </a:p>
              <a:p>
                <a:pPr algn="ctr">
                  <a:spcAft>
                    <a:spcPts val="0"/>
                  </a:spcAft>
                  <a:tabLst>
                    <a:tab pos="838200" algn="l"/>
                  </a:tabLst>
                </a:pPr>
                <a:r>
                  <a:rPr lang="zh-TW" sz="1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華康細黑體" panose="020B0309000000000000" pitchFamily="49" charset="-120"/>
                  </a:rPr>
                  <a:t>（稀釋</a:t>
                </a:r>
                <a:r>
                  <a:rPr lang="zh-TW" sz="1000" u="sng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華康細黑體" panose="020B0309000000000000" pitchFamily="49" charset="-120"/>
                  </a:rPr>
                  <a:t>　　　</a:t>
                </a:r>
                <a:r>
                  <a:rPr lang="zh-TW" sz="1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華康細黑體" panose="020B0309000000000000" pitchFamily="49" charset="-120"/>
                  </a:rPr>
                  <a:t>倍）</a:t>
                </a:r>
                <a:endParaRPr lang="zh-TW" sz="1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華康細黑體" panose="020B0309000000000000" pitchFamily="49" charset="-120"/>
                </a:endParaRPr>
              </a:p>
            </p:txBody>
          </p:sp>
        </p:grpSp>
        <p:cxnSp>
          <p:nvCxnSpPr>
            <p:cNvPr id="13" name="弧形接點 12"/>
            <p:cNvCxnSpPr/>
            <p:nvPr/>
          </p:nvCxnSpPr>
          <p:spPr>
            <a:xfrm rot="5400000" flipH="1" flipV="1">
              <a:off x="415608" y="409893"/>
              <a:ext cx="1099187" cy="596903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弧形接點 13"/>
            <p:cNvCxnSpPr/>
            <p:nvPr/>
          </p:nvCxnSpPr>
          <p:spPr>
            <a:xfrm rot="5400000" flipH="1" flipV="1">
              <a:off x="1809751" y="368934"/>
              <a:ext cx="1149351" cy="62865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投影片編號版面配置區 1"/>
          <p:cNvSpPr txBox="1">
            <a:spLocks/>
          </p:cNvSpPr>
          <p:nvPr/>
        </p:nvSpPr>
        <p:spPr>
          <a:xfrm>
            <a:off x="8669560" y="62373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3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827584" y="1844824"/>
            <a:ext cx="8085584" cy="2222784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注意</a:t>
            </a:r>
            <a:r>
              <a:rPr lang="zh-TW" altLang="en-US" sz="3600" dirty="0"/>
              <a:t>維持無菌</a:t>
            </a:r>
            <a:r>
              <a:rPr lang="zh-TW" altLang="en-US" sz="3600" dirty="0" smtClean="0"/>
              <a:t>狀態。</a:t>
            </a:r>
            <a:endParaRPr lang="en-US" altLang="zh-TW" sz="3600" dirty="0"/>
          </a:p>
          <a:p>
            <a:r>
              <a:rPr lang="zh-TW" altLang="en-US" sz="3600" dirty="0"/>
              <a:t>於培養皿</a:t>
            </a:r>
            <a:r>
              <a:rPr lang="zh-TW" altLang="en-US" sz="3600" dirty="0">
                <a:solidFill>
                  <a:srgbClr val="FF0000"/>
                </a:solidFill>
              </a:rPr>
              <a:t>底部</a:t>
            </a:r>
            <a:r>
              <a:rPr lang="zh-TW" altLang="en-US" sz="3600" dirty="0"/>
              <a:t>寫上組別與處理</a:t>
            </a:r>
            <a:r>
              <a:rPr lang="zh-TW" altLang="en-US" sz="3600" dirty="0" smtClean="0"/>
              <a:t>模式。</a:t>
            </a:r>
            <a:endParaRPr lang="en-US" altLang="zh-TW" sz="3600" dirty="0"/>
          </a:p>
          <a:p>
            <a:r>
              <a:rPr lang="zh-TW" altLang="en-US" sz="3600" dirty="0"/>
              <a:t>石蠟膜逐漸拉開延展後再</a:t>
            </a:r>
            <a:r>
              <a:rPr lang="zh-TW" altLang="en-US" sz="3600" dirty="0" smtClean="0"/>
              <a:t>封口。</a:t>
            </a:r>
            <a:endParaRPr lang="zh-TW" altLang="en-US" sz="3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54722" y="461417"/>
            <a:ext cx="7621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4400" b="1" dirty="0" smtClean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任務三：執行</a:t>
            </a:r>
            <a:r>
              <a:rPr lang="zh-TW" altLang="en-US" sz="4400" b="1" dirty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稀釋塗盤</a:t>
            </a:r>
            <a:r>
              <a:rPr lang="zh-TW" altLang="en-US" sz="4400" b="1" dirty="0" smtClean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法</a:t>
            </a:r>
            <a:endParaRPr lang="zh-TW" altLang="en-US" sz="4400" b="1" dirty="0">
              <a:solidFill>
                <a:srgbClr val="C425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" name="投影片編號版面配置區 1"/>
          <p:cNvSpPr txBox="1">
            <a:spLocks/>
          </p:cNvSpPr>
          <p:nvPr/>
        </p:nvSpPr>
        <p:spPr>
          <a:xfrm>
            <a:off x="8676456" y="62373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8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827584" y="1844824"/>
            <a:ext cx="7632848" cy="2222784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600" dirty="0"/>
              <a:t>隔天中午請務必來實驗室取回培養皿，以照片記錄結果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r>
              <a:rPr lang="zh-TW" altLang="en-US" sz="3600" dirty="0"/>
              <a:t>預先計算各培養皿中的菌落數目。</a:t>
            </a:r>
            <a:endParaRPr lang="en-US" altLang="zh-TW" sz="3600" dirty="0"/>
          </a:p>
          <a:p>
            <a:r>
              <a:rPr lang="zh-TW" altLang="en-US" sz="3600" dirty="0">
                <a:solidFill>
                  <a:srgbClr val="FF0000"/>
                </a:solidFill>
              </a:rPr>
              <a:t>下週於電腦教室上課</a:t>
            </a:r>
            <a:r>
              <a:rPr lang="zh-TW" altLang="en-US" sz="3600" dirty="0" smtClean="0">
                <a:solidFill>
                  <a:srgbClr val="FF0000"/>
                </a:solidFill>
              </a:rPr>
              <a:t>。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54722" y="461417"/>
            <a:ext cx="7621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4400" b="1" dirty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結果紀錄</a:t>
            </a:r>
            <a:r>
              <a:rPr lang="en-US" altLang="zh-TW" sz="4400" b="1" dirty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&amp;</a:t>
            </a:r>
            <a:r>
              <a:rPr lang="zh-TW" altLang="en-US" sz="4400" b="1" dirty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下週課程</a:t>
            </a:r>
            <a:r>
              <a:rPr lang="zh-TW" altLang="en-US" sz="4400" b="1" dirty="0" smtClean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注意事項</a:t>
            </a:r>
            <a:endParaRPr lang="zh-TW" altLang="en-US" sz="4400" b="1" dirty="0">
              <a:solidFill>
                <a:srgbClr val="C425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" name="投影片編號版面配置區 1"/>
          <p:cNvSpPr txBox="1">
            <a:spLocks/>
          </p:cNvSpPr>
          <p:nvPr/>
        </p:nvSpPr>
        <p:spPr>
          <a:xfrm>
            <a:off x="8676456" y="62373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7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zh-TW" altLang="en-US" sz="4000" dirty="0">
                <a:solidFill>
                  <a:srgbClr val="C42500"/>
                </a:solidFill>
              </a:rPr>
              <a:t>為何喝早餐店大冰奶好像總是烙賽？</a:t>
            </a:r>
          </a:p>
        </p:txBody>
      </p:sp>
      <p:sp>
        <p:nvSpPr>
          <p:cNvPr id="20" name="投影片編號版面配置區 2"/>
          <p:cNvSpPr txBox="1">
            <a:spLocks/>
          </p:cNvSpPr>
          <p:nvPr/>
        </p:nvSpPr>
        <p:spPr>
          <a:xfrm>
            <a:off x="8739177" y="6237312"/>
            <a:ext cx="2673583" cy="355859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1" name="圓角矩形圖說文字 20"/>
          <p:cNvSpPr/>
          <p:nvPr/>
        </p:nvSpPr>
        <p:spPr>
          <a:xfrm>
            <a:off x="583939" y="3988259"/>
            <a:ext cx="3196160" cy="1607068"/>
          </a:xfrm>
          <a:prstGeom prst="wedgeRoundRectCallout">
            <a:avLst/>
          </a:prstGeom>
          <a:solidFill>
            <a:srgbClr val="FFFFCC"/>
          </a:solidFill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應該是</a:t>
            </a:r>
            <a:r>
              <a:rPr lang="en-US" altLang="zh-TW" sz="3200" b="1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/>
            </a:r>
            <a:br>
              <a:rPr lang="en-US" altLang="zh-TW" sz="3200" b="1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200" b="1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乳糖不耐症吧？</a:t>
            </a:r>
            <a:endParaRPr lang="zh-TW" altLang="en-US" sz="3200" b="1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22" name="圓角矩形圖說文字 21"/>
          <p:cNvSpPr/>
          <p:nvPr/>
        </p:nvSpPr>
        <p:spPr>
          <a:xfrm>
            <a:off x="3664735" y="1750101"/>
            <a:ext cx="2282829" cy="1607068"/>
          </a:xfrm>
          <a:prstGeom prst="wedgeRoundRectCallout">
            <a:avLst/>
          </a:prstGeom>
          <a:solidFill>
            <a:srgbClr val="FFFFCC"/>
          </a:solidFill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有</a:t>
            </a:r>
            <a:r>
              <a:rPr lang="zh-TW" altLang="en-US" sz="3200" b="1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髒東西在</a:t>
            </a:r>
            <a:r>
              <a:rPr lang="zh-TW" altLang="en-US" sz="3200" b="1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裡面</a:t>
            </a:r>
            <a:endParaRPr lang="zh-TW" altLang="en-US" sz="3200" b="1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23" name="圓角矩形圖說文字 22"/>
          <p:cNvSpPr/>
          <p:nvPr/>
        </p:nvSpPr>
        <p:spPr>
          <a:xfrm>
            <a:off x="588209" y="1750101"/>
            <a:ext cx="2759656" cy="1607068"/>
          </a:xfrm>
          <a:prstGeom prst="wedgeRoundRectCallout">
            <a:avLst/>
          </a:prstGeom>
          <a:solidFill>
            <a:srgbClr val="FFFFCC"/>
          </a:solidFill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電視上說</a:t>
            </a:r>
            <a:endParaRPr lang="en-US" altLang="zh-TW" sz="3200" b="1" dirty="0" smtClean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生菌數過多</a:t>
            </a:r>
            <a:endParaRPr lang="zh-TW" altLang="en-US" sz="3200" b="1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24" name="圓角矩形圖說文字 23"/>
          <p:cNvSpPr/>
          <p:nvPr/>
        </p:nvSpPr>
        <p:spPr>
          <a:xfrm>
            <a:off x="4088174" y="4018239"/>
            <a:ext cx="3128921" cy="1607068"/>
          </a:xfrm>
          <a:prstGeom prst="wedgeRoundRectCallout">
            <a:avLst/>
          </a:prstGeom>
          <a:solidFill>
            <a:srgbClr val="FFFFCC"/>
          </a:solidFill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一切都是</a:t>
            </a:r>
            <a:endParaRPr lang="en-US" altLang="zh-TW" sz="3200" b="1" dirty="0" smtClean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大腸桿菌的錯</a:t>
            </a:r>
            <a:endParaRPr lang="zh-TW" altLang="en-US" sz="3200" b="1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25" name="圓角矩形圖說文字 24"/>
          <p:cNvSpPr/>
          <p:nvPr/>
        </p:nvSpPr>
        <p:spPr>
          <a:xfrm>
            <a:off x="6228184" y="1749924"/>
            <a:ext cx="2606987" cy="1607068"/>
          </a:xfrm>
          <a:prstGeom prst="wedgeRoundRectCallout">
            <a:avLst/>
          </a:prstGeom>
          <a:solidFill>
            <a:srgbClr val="FFFFCC"/>
          </a:solidFill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我就是腸胃不好</a:t>
            </a:r>
            <a:endParaRPr lang="zh-TW" altLang="en-US" sz="3200" b="1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48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827584" y="1844824"/>
            <a:ext cx="8085584" cy="2222784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注意</a:t>
            </a:r>
            <a:r>
              <a:rPr lang="zh-TW" altLang="en-US" sz="3600" dirty="0"/>
              <a:t>文章與影片</a:t>
            </a:r>
            <a:r>
              <a:rPr lang="zh-TW" altLang="en-US" sz="3600" dirty="0" smtClean="0"/>
              <a:t>資訊。</a:t>
            </a:r>
            <a:endParaRPr lang="en-US" altLang="zh-TW" sz="3600" dirty="0"/>
          </a:p>
          <a:p>
            <a:r>
              <a:rPr lang="zh-TW" altLang="en-US" sz="3600" dirty="0"/>
              <a:t>找出字詞的關聯</a:t>
            </a:r>
            <a:r>
              <a:rPr lang="zh-TW" altLang="en-US" sz="3600" dirty="0" smtClean="0"/>
              <a:t>性。</a:t>
            </a:r>
            <a:endParaRPr lang="en-US" altLang="zh-TW" sz="3600" dirty="0"/>
          </a:p>
          <a:p>
            <a:r>
              <a:rPr lang="zh-TW" altLang="en-US" sz="3600" dirty="0"/>
              <a:t>思考如何用一分鐘口頭</a:t>
            </a:r>
            <a:r>
              <a:rPr lang="zh-TW" altLang="en-US" sz="3600" dirty="0" smtClean="0"/>
              <a:t>呈現。</a:t>
            </a:r>
            <a:endParaRPr lang="zh-TW" altLang="en-US" sz="3600" dirty="0"/>
          </a:p>
          <a:p>
            <a:endParaRPr lang="zh-TW" altLang="en-US" sz="3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54722" y="461417"/>
            <a:ext cx="7034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4400" b="1" dirty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任務一：關鍵詞整理與分析</a:t>
            </a:r>
          </a:p>
        </p:txBody>
      </p:sp>
      <p:sp>
        <p:nvSpPr>
          <p:cNvPr id="6" name="投影片編號版面配置區 1"/>
          <p:cNvSpPr txBox="1">
            <a:spLocks/>
          </p:cNvSpPr>
          <p:nvPr/>
        </p:nvSpPr>
        <p:spPr>
          <a:xfrm>
            <a:off x="8676456" y="62373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5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543988"/>
            <a:ext cx="80842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如何知道喝哪杯比較不會烙賽？</a:t>
            </a:r>
          </a:p>
        </p:txBody>
      </p:sp>
      <p:sp>
        <p:nvSpPr>
          <p:cNvPr id="6" name="投影片編號版面配置區 1"/>
          <p:cNvSpPr txBox="1">
            <a:spLocks/>
          </p:cNvSpPr>
          <p:nvPr/>
        </p:nvSpPr>
        <p:spPr>
          <a:xfrm>
            <a:off x="8676456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圓角矩形圖說文字 7"/>
          <p:cNvSpPr/>
          <p:nvPr/>
        </p:nvSpPr>
        <p:spPr>
          <a:xfrm>
            <a:off x="5797715" y="3682704"/>
            <a:ext cx="1848925" cy="1068227"/>
          </a:xfrm>
          <a:prstGeom prst="wedgeRoundRectCallout">
            <a:avLst/>
          </a:prstGeom>
          <a:solidFill>
            <a:srgbClr val="CCFFCC">
              <a:alpha val="59000"/>
            </a:srgbClr>
          </a:solidFill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看顏色？</a:t>
            </a:r>
            <a:endParaRPr lang="zh-TW" altLang="en-US" sz="3200" b="1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6865987" y="4845894"/>
            <a:ext cx="2143646" cy="1068226"/>
          </a:xfrm>
          <a:prstGeom prst="wedgeRoundRectCallout">
            <a:avLst/>
          </a:prstGeom>
          <a:solidFill>
            <a:srgbClr val="CCFFCC">
              <a:alpha val="59000"/>
            </a:srgbClr>
          </a:solidFill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感覺溫度？</a:t>
            </a:r>
            <a:endParaRPr lang="zh-TW" altLang="en-US" sz="3200" b="1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3635896" y="5554248"/>
            <a:ext cx="3067695" cy="1068227"/>
          </a:xfrm>
          <a:prstGeom prst="wedgeRoundRectCallout">
            <a:avLst/>
          </a:prstGeom>
          <a:solidFill>
            <a:srgbClr val="CCFFCC">
              <a:alpha val="59000"/>
            </a:srgbClr>
          </a:solidFill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手指頭</a:t>
            </a:r>
            <a:r>
              <a:rPr lang="zh-TW" altLang="en-US" sz="3200" b="1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沾一點試試看</a:t>
            </a:r>
            <a:endParaRPr lang="zh-TW" altLang="en-US" sz="3200" b="1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6212923" y="2548099"/>
            <a:ext cx="2752893" cy="934981"/>
          </a:xfrm>
          <a:prstGeom prst="wedgeRoundRectCallout">
            <a:avLst/>
          </a:prstGeom>
          <a:solidFill>
            <a:srgbClr val="CCFFCC">
              <a:alpha val="59000"/>
            </a:srgbClr>
          </a:solidFill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看哪家買的？</a:t>
            </a:r>
            <a:endParaRPr lang="zh-TW" altLang="en-US" sz="3200" b="1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1314" r="15930" b="19497"/>
          <a:stretch/>
        </p:blipFill>
        <p:spPr>
          <a:xfrm rot="5400000">
            <a:off x="2567526" y="2304320"/>
            <a:ext cx="3659709" cy="2653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t="12311" r="17369" b="14165"/>
          <a:stretch/>
        </p:blipFill>
        <p:spPr>
          <a:xfrm rot="5400000">
            <a:off x="-99506" y="2325731"/>
            <a:ext cx="3743087" cy="2713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圓角矩形圖說文字 6"/>
          <p:cNvSpPr/>
          <p:nvPr/>
        </p:nvSpPr>
        <p:spPr>
          <a:xfrm>
            <a:off x="5809634" y="1465579"/>
            <a:ext cx="1915250" cy="802227"/>
          </a:xfrm>
          <a:prstGeom prst="wedgeRoundRectCallout">
            <a:avLst/>
          </a:prstGeom>
          <a:solidFill>
            <a:srgbClr val="CCFFCC">
              <a:alpha val="59000"/>
            </a:srgbClr>
          </a:solidFill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聞味道？</a:t>
            </a:r>
            <a:endParaRPr lang="zh-TW" altLang="en-US" sz="3200" b="1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259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827584" y="1844824"/>
            <a:ext cx="8085584" cy="2222784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收集並整理組內</a:t>
            </a:r>
            <a:r>
              <a:rPr lang="zh-TW" altLang="en-US" sz="3600" dirty="0" smtClean="0"/>
              <a:t>想法。</a:t>
            </a:r>
            <a:endParaRPr lang="en-US" altLang="zh-TW" sz="3600" dirty="0"/>
          </a:p>
          <a:p>
            <a:r>
              <a:rPr lang="zh-TW" altLang="en-US" sz="3600" dirty="0"/>
              <a:t>思考如何用一分鐘口頭</a:t>
            </a:r>
            <a:r>
              <a:rPr lang="zh-TW" altLang="en-US" sz="3600" dirty="0" smtClean="0"/>
              <a:t>呈現。</a:t>
            </a:r>
            <a:endParaRPr lang="zh-TW" altLang="en-US" sz="3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54722" y="461417"/>
            <a:ext cx="7858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4400" b="1" dirty="0" smtClean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任務二：</a:t>
            </a:r>
            <a:r>
              <a:rPr lang="zh-TW" altLang="en-US" sz="4400" b="1" dirty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生菌數檢測結果預測</a:t>
            </a:r>
          </a:p>
        </p:txBody>
      </p:sp>
      <p:sp>
        <p:nvSpPr>
          <p:cNvPr id="6" name="投影片編號版面配置區 1"/>
          <p:cNvSpPr txBox="1">
            <a:spLocks/>
          </p:cNvSpPr>
          <p:nvPr/>
        </p:nvSpPr>
        <p:spPr>
          <a:xfrm>
            <a:off x="8676456" y="62373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圓角矩形圖說文字 4"/>
          <p:cNvSpPr/>
          <p:nvPr/>
        </p:nvSpPr>
        <p:spPr>
          <a:xfrm>
            <a:off x="827584" y="3613347"/>
            <a:ext cx="5808662" cy="1068227"/>
          </a:xfrm>
          <a:prstGeom prst="wedgeRoundRectCallout">
            <a:avLst>
              <a:gd name="adj1" fmla="val -22968"/>
              <a:gd name="adj2" fmla="val 78459"/>
              <a:gd name="adj3" fmla="val 16667"/>
            </a:avLst>
          </a:prstGeom>
          <a:solidFill>
            <a:srgbClr val="FFFFCC"/>
          </a:solidFill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加熱過後細菌比較難生存吧？</a:t>
            </a:r>
            <a:endParaRPr lang="zh-TW" altLang="en-US" sz="3200" b="1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2699792" y="5159117"/>
            <a:ext cx="5808662" cy="1068227"/>
          </a:xfrm>
          <a:prstGeom prst="wedgeRoundRectCallout">
            <a:avLst/>
          </a:prstGeom>
          <a:solidFill>
            <a:srgbClr val="FFFFCC"/>
          </a:solidFill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冰的應該細菌滋生不易吧！</a:t>
            </a:r>
            <a:endParaRPr lang="zh-TW" altLang="en-US" sz="3200" b="1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998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827584" y="1844824"/>
            <a:ext cx="8085584" cy="4248472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取用少量樣本，以估計整體的生菌</a:t>
            </a:r>
            <a:r>
              <a:rPr lang="zh-TW" altLang="en-US" sz="3600" dirty="0"/>
              <a:t>數量。</a:t>
            </a:r>
            <a:endParaRPr lang="en-US" altLang="zh-TW" sz="3600" dirty="0"/>
          </a:p>
          <a:p>
            <a:r>
              <a:rPr lang="zh-TW" altLang="en-US" sz="3600" dirty="0"/>
              <a:t>樣本經處理後置於培養基培養，再利用長出的菌落數分析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r>
              <a:rPr lang="zh-TW" altLang="en-US" sz="3600" dirty="0"/>
              <a:t>常用方式</a:t>
            </a:r>
            <a:r>
              <a:rPr lang="zh-TW" altLang="en-US" sz="3600" dirty="0" smtClean="0"/>
              <a:t>：</a:t>
            </a:r>
            <a:r>
              <a:rPr lang="zh-TW" altLang="en-US" sz="3600" dirty="0">
                <a:solidFill>
                  <a:srgbClr val="0070C0"/>
                </a:solidFill>
              </a:rPr>
              <a:t>稀釋塗抹法</a:t>
            </a:r>
            <a:r>
              <a:rPr lang="en-US" altLang="zh-TW" sz="3600" dirty="0">
                <a:solidFill>
                  <a:srgbClr val="0070C0"/>
                </a:solidFill>
              </a:rPr>
              <a:t/>
            </a:r>
            <a:br>
              <a:rPr lang="en-US" altLang="zh-TW" sz="3600" dirty="0">
                <a:solidFill>
                  <a:srgbClr val="0070C0"/>
                </a:solidFill>
              </a:rPr>
            </a:br>
            <a:r>
              <a:rPr lang="zh-TW" altLang="en-US" sz="3600" dirty="0">
                <a:solidFill>
                  <a:srgbClr val="0070C0"/>
                </a:solidFill>
              </a:rPr>
              <a:t>                    傾注法</a:t>
            </a:r>
            <a:endParaRPr lang="en-US" altLang="zh-TW" sz="3600" dirty="0"/>
          </a:p>
          <a:p>
            <a:endParaRPr lang="zh-TW" altLang="en-US" sz="3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54722" y="461417"/>
            <a:ext cx="7858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生</a:t>
            </a:r>
            <a:r>
              <a:rPr lang="zh-TW" altLang="en-US" sz="4400" b="1" dirty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菌數檢測原理</a:t>
            </a:r>
          </a:p>
        </p:txBody>
      </p:sp>
      <p:sp>
        <p:nvSpPr>
          <p:cNvPr id="6" name="投影片編號版面配置區 1"/>
          <p:cNvSpPr txBox="1">
            <a:spLocks/>
          </p:cNvSpPr>
          <p:nvPr/>
        </p:nvSpPr>
        <p:spPr>
          <a:xfrm>
            <a:off x="8676456" y="62373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2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2288432" y="1340768"/>
            <a:ext cx="6624736" cy="4230512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精準吸取少量液體的實驗工具</a:t>
            </a:r>
            <a:r>
              <a:rPr lang="zh-TW" altLang="en-US" sz="3600" dirty="0" smtClean="0"/>
              <a:t>。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>
                <a:solidFill>
                  <a:srgbClr val="0070C0"/>
                </a:solidFill>
              </a:rPr>
              <a:t>(</a:t>
            </a:r>
            <a:r>
              <a:rPr lang="zh-TW" altLang="en-US" sz="3600" dirty="0">
                <a:solidFill>
                  <a:srgbClr val="0070C0"/>
                </a:solidFill>
              </a:rPr>
              <a:t>通常在</a:t>
            </a:r>
            <a:r>
              <a:rPr lang="en-US" altLang="zh-TW" sz="3600" dirty="0">
                <a:solidFill>
                  <a:srgbClr val="0070C0"/>
                </a:solidFill>
              </a:rPr>
              <a:t>1 mL</a:t>
            </a:r>
            <a:r>
              <a:rPr lang="zh-TW" altLang="en-US" sz="3600" dirty="0">
                <a:solidFill>
                  <a:srgbClr val="0070C0"/>
                </a:solidFill>
              </a:rPr>
              <a:t>以下</a:t>
            </a:r>
            <a:r>
              <a:rPr lang="en-US" altLang="zh-TW" sz="3600" dirty="0">
                <a:solidFill>
                  <a:srgbClr val="0070C0"/>
                </a:solidFill>
              </a:rPr>
              <a:t>)</a:t>
            </a:r>
          </a:p>
          <a:p>
            <a:r>
              <a:rPr lang="zh-TW" altLang="en-US" sz="3600" dirty="0" smtClean="0"/>
              <a:t>頂端</a:t>
            </a:r>
            <a:r>
              <a:rPr lang="zh-TW" altLang="en-US" sz="3600" dirty="0"/>
              <a:t>按鈕會顯示可吸取的最大量</a:t>
            </a:r>
            <a:r>
              <a:rPr lang="zh-TW" altLang="en-US" sz="3600" dirty="0" smtClean="0"/>
              <a:t>液體。</a:t>
            </a:r>
            <a:endParaRPr lang="en-US" altLang="zh-TW" sz="3600" dirty="0" smtClean="0"/>
          </a:p>
          <a:p>
            <a:endParaRPr lang="en-US" altLang="zh-TW" sz="3600" dirty="0"/>
          </a:p>
          <a:p>
            <a:endParaRPr lang="zh-TW" altLang="en-US" sz="3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54722" y="461417"/>
            <a:ext cx="7858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微量</a:t>
            </a:r>
            <a:r>
              <a:rPr lang="zh-TW" altLang="en-US" sz="4400" b="1" dirty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吸管簡介與使用說明</a:t>
            </a:r>
          </a:p>
        </p:txBody>
      </p:sp>
      <p:sp>
        <p:nvSpPr>
          <p:cNvPr id="6" name="投影片編號版面配置區 1"/>
          <p:cNvSpPr txBox="1">
            <a:spLocks/>
          </p:cNvSpPr>
          <p:nvPr/>
        </p:nvSpPr>
        <p:spPr>
          <a:xfrm>
            <a:off x="8676456" y="62373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7-1</a:t>
            </a:r>
          </a:p>
          <a:p>
            <a:endParaRPr lang="en-US" dirty="0"/>
          </a:p>
        </p:txBody>
      </p:sp>
      <p:pic>
        <p:nvPicPr>
          <p:cNvPr id="5" name="Picture 2" descr="C:\Users\marat0209\Desktop\龍騰\生菌數\IMG_77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3" b="29024"/>
          <a:stretch/>
        </p:blipFill>
        <p:spPr bwMode="auto">
          <a:xfrm rot="5400000">
            <a:off x="-1358488" y="2982792"/>
            <a:ext cx="5184227" cy="197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arat0209\Desktop\龍騰\生菌數\IMG_77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9" t="19601" r="16977" b="8607"/>
          <a:stretch/>
        </p:blipFill>
        <p:spPr bwMode="auto">
          <a:xfrm>
            <a:off x="2787543" y="3760332"/>
            <a:ext cx="2781078" cy="2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80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827584" y="1844824"/>
            <a:ext cx="8085584" cy="792088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頂端</a:t>
            </a:r>
            <a:r>
              <a:rPr lang="zh-TW" altLang="en-US" sz="3600" dirty="0"/>
              <a:t>按鈕可旋轉調整液體吸取</a:t>
            </a:r>
            <a:r>
              <a:rPr lang="zh-TW" altLang="en-US" sz="3600" dirty="0" smtClean="0"/>
              <a:t>量。</a:t>
            </a:r>
            <a:endParaRPr lang="zh-TW" altLang="en-US" sz="3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54722" y="461417"/>
            <a:ext cx="7858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微量</a:t>
            </a:r>
            <a:r>
              <a:rPr lang="zh-TW" altLang="en-US" sz="4400" b="1" dirty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吸管簡介與使用說明</a:t>
            </a:r>
          </a:p>
        </p:txBody>
      </p:sp>
      <p:sp>
        <p:nvSpPr>
          <p:cNvPr id="6" name="投影片編號版面配置區 1"/>
          <p:cNvSpPr txBox="1">
            <a:spLocks/>
          </p:cNvSpPr>
          <p:nvPr/>
        </p:nvSpPr>
        <p:spPr>
          <a:xfrm>
            <a:off x="8676456" y="62373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7-2</a:t>
            </a:r>
            <a:endParaRPr lang="en-US" dirty="0"/>
          </a:p>
        </p:txBody>
      </p:sp>
      <p:pic>
        <p:nvPicPr>
          <p:cNvPr id="8" name="Picture 4" descr="C:\Users\marat0209\Desktop\龍騰\生菌數\IMG_77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r="19519" b="23077"/>
          <a:stretch/>
        </p:blipFill>
        <p:spPr bwMode="auto">
          <a:xfrm rot="5400000">
            <a:off x="583876" y="3083523"/>
            <a:ext cx="3995464" cy="311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marat0209\Desktop\龍騰\生菌數\IMG_775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8" t="42709" r="44147" b="30114"/>
          <a:stretch/>
        </p:blipFill>
        <p:spPr bwMode="auto">
          <a:xfrm rot="5400000">
            <a:off x="4710252" y="2896603"/>
            <a:ext cx="3351559" cy="406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99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683568" y="1336639"/>
            <a:ext cx="7704856" cy="360040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600" dirty="0" smtClean="0"/>
              <a:t>插</a:t>
            </a:r>
            <a:r>
              <a:rPr lang="zh-TW" altLang="en-US" sz="3600" dirty="0"/>
              <a:t>上</a:t>
            </a:r>
            <a:r>
              <a:rPr lang="en-US" altLang="zh-TW" sz="3600" dirty="0"/>
              <a:t>tip</a:t>
            </a:r>
            <a:r>
              <a:rPr lang="zh-TW" altLang="en-US" sz="3600" dirty="0"/>
              <a:t>後，才可以吸取液體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r>
              <a:rPr lang="zh-TW" altLang="en-US" sz="3600" dirty="0"/>
              <a:t>吸取不同液體時，務必要更換</a:t>
            </a:r>
            <a:r>
              <a:rPr lang="en-US" altLang="zh-TW" sz="3600" dirty="0"/>
              <a:t>tip</a:t>
            </a:r>
            <a:r>
              <a:rPr lang="zh-TW" altLang="en-US" sz="3600" dirty="0"/>
              <a:t>以</a:t>
            </a:r>
            <a:r>
              <a:rPr lang="zh-TW" altLang="en-US" sz="3600" dirty="0" smtClean="0"/>
              <a:t>避免污染。</a:t>
            </a:r>
            <a:endParaRPr lang="en-US" altLang="zh-TW" sz="3600" dirty="0" smtClean="0"/>
          </a:p>
          <a:p>
            <a:r>
              <a:rPr lang="zh-TW" altLang="en-US" sz="3600" dirty="0"/>
              <a:t>勿以手觸摸調整</a:t>
            </a:r>
            <a:r>
              <a:rPr lang="en-US" altLang="zh-TW" sz="3600" dirty="0"/>
              <a:t>tip</a:t>
            </a:r>
            <a:r>
              <a:rPr lang="zh-TW" altLang="en-US" sz="3600" dirty="0" smtClean="0"/>
              <a:t>鬆緊。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300" dirty="0">
                <a:solidFill>
                  <a:srgbClr val="0070C0"/>
                </a:solidFill>
              </a:rPr>
              <a:t>(</a:t>
            </a:r>
            <a:r>
              <a:rPr lang="zh-TW" altLang="en-US" sz="3300" dirty="0">
                <a:solidFill>
                  <a:srgbClr val="0070C0"/>
                </a:solidFill>
              </a:rPr>
              <a:t>若覺得安裝不夠緊，應退</a:t>
            </a:r>
            <a:r>
              <a:rPr lang="zh-TW" altLang="en-US" sz="3300" dirty="0" smtClean="0">
                <a:solidFill>
                  <a:srgbClr val="0070C0"/>
                </a:solidFill>
              </a:rPr>
              <a:t>除</a:t>
            </a:r>
            <a:r>
              <a:rPr lang="en-US" altLang="zh-TW" sz="3300" dirty="0" smtClean="0">
                <a:solidFill>
                  <a:srgbClr val="0070C0"/>
                </a:solidFill>
              </a:rPr>
              <a:t/>
            </a:r>
            <a:br>
              <a:rPr lang="en-US" altLang="zh-TW" sz="3300" dirty="0" smtClean="0">
                <a:solidFill>
                  <a:srgbClr val="0070C0"/>
                </a:solidFill>
              </a:rPr>
            </a:br>
            <a:r>
              <a:rPr lang="en-US" altLang="zh-TW" sz="3300" dirty="0" smtClean="0">
                <a:solidFill>
                  <a:srgbClr val="0070C0"/>
                </a:solidFill>
              </a:rPr>
              <a:t>tip</a:t>
            </a:r>
            <a:r>
              <a:rPr lang="zh-TW" altLang="en-US" sz="3300" dirty="0">
                <a:solidFill>
                  <a:srgbClr val="0070C0"/>
                </a:solidFill>
              </a:rPr>
              <a:t>後重新安裝</a:t>
            </a:r>
            <a:r>
              <a:rPr lang="en-US" altLang="zh-TW" sz="3300" dirty="0" smtClean="0">
                <a:solidFill>
                  <a:srgbClr val="0070C0"/>
                </a:solidFill>
              </a:rPr>
              <a:t>)</a:t>
            </a:r>
            <a:endParaRPr lang="en-US" altLang="zh-TW" sz="3600" dirty="0" smtClean="0">
              <a:solidFill>
                <a:srgbClr val="0070C0"/>
              </a:solidFill>
            </a:endParaRPr>
          </a:p>
          <a:p>
            <a:r>
              <a:rPr lang="zh-TW" altLang="en-US" sz="3600" dirty="0"/>
              <a:t>避免圖示中的狀況</a:t>
            </a:r>
            <a:r>
              <a:rPr lang="zh-TW" altLang="en-US" sz="3600" dirty="0" smtClean="0"/>
              <a:t>發生。</a:t>
            </a:r>
            <a:endParaRPr lang="zh-TW" altLang="en-US" sz="3600" dirty="0"/>
          </a:p>
          <a:p>
            <a:endParaRPr lang="zh-TW" altLang="en-US" sz="3600" dirty="0"/>
          </a:p>
          <a:p>
            <a:endParaRPr lang="zh-TW" altLang="en-US" sz="3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54722" y="461417"/>
            <a:ext cx="7858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微量</a:t>
            </a:r>
            <a:r>
              <a:rPr lang="zh-TW" altLang="en-US" sz="4400" b="1" dirty="0">
                <a:solidFill>
                  <a:srgbClr val="C42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吸管簡介與使用說明</a:t>
            </a:r>
          </a:p>
        </p:txBody>
      </p:sp>
      <p:sp>
        <p:nvSpPr>
          <p:cNvPr id="6" name="投影片編號版面配置區 1"/>
          <p:cNvSpPr txBox="1">
            <a:spLocks/>
          </p:cNvSpPr>
          <p:nvPr/>
        </p:nvSpPr>
        <p:spPr>
          <a:xfrm>
            <a:off x="8676456" y="62373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8</a:t>
            </a:r>
            <a:endParaRPr 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3296241" y="4755093"/>
            <a:ext cx="2724150" cy="2043113"/>
            <a:chOff x="3296241" y="4755093"/>
            <a:chExt cx="2724150" cy="2043113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241" y="4755093"/>
              <a:ext cx="2724150" cy="20431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十字形 10"/>
            <p:cNvSpPr/>
            <p:nvPr/>
          </p:nvSpPr>
          <p:spPr>
            <a:xfrm rot="2664655">
              <a:off x="3437615" y="5010138"/>
              <a:ext cx="730426" cy="702205"/>
            </a:xfrm>
            <a:prstGeom prst="plus">
              <a:avLst>
                <a:gd name="adj" fmla="val 37116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6064309" y="3391431"/>
            <a:ext cx="2555081" cy="3406775"/>
            <a:chOff x="6064309" y="3391431"/>
            <a:chExt cx="2555081" cy="3406775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638462" y="3817278"/>
              <a:ext cx="3406775" cy="25550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十字形 11"/>
            <p:cNvSpPr/>
            <p:nvPr/>
          </p:nvSpPr>
          <p:spPr>
            <a:xfrm rot="2664655">
              <a:off x="6292487" y="3537798"/>
              <a:ext cx="730426" cy="702205"/>
            </a:xfrm>
            <a:prstGeom prst="plus">
              <a:avLst>
                <a:gd name="adj" fmla="val 37116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7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639</Words>
  <Application>Microsoft Office PowerPoint</Application>
  <PresentationFormat>如螢幕大小 (4:3)</PresentationFormat>
  <Paragraphs>110</Paragraphs>
  <Slides>16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7" baseType="lpstr">
      <vt:lpstr>華康中特圓體</vt:lpstr>
      <vt:lpstr>華康中黑體</vt:lpstr>
      <vt:lpstr>華康中圓體(P)</vt:lpstr>
      <vt:lpstr>華康細黑體</vt:lpstr>
      <vt:lpstr>微軟正黑體</vt:lpstr>
      <vt:lpstr>新細明體</vt:lpstr>
      <vt:lpstr>Arial</vt:lpstr>
      <vt:lpstr>Calibri</vt:lpstr>
      <vt:lpstr>Symbol</vt:lpstr>
      <vt:lpstr>Times New Roman</vt:lpstr>
      <vt:lpstr>Office 佈景主題</vt:lpstr>
      <vt:lpstr>喝大冰奶總是烙賽？ 生菌數檢測</vt:lpstr>
      <vt:lpstr>為何喝早餐店大冰奶好像總是烙賽？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序列稀釋應用與實作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詩韻356</dc:creator>
  <cp:lastModifiedBy>L43[宣羽]</cp:lastModifiedBy>
  <cp:revision>130</cp:revision>
  <dcterms:created xsi:type="dcterms:W3CDTF">2016-12-30T08:29:28Z</dcterms:created>
  <dcterms:modified xsi:type="dcterms:W3CDTF">2018-09-10T01:41:29Z</dcterms:modified>
</cp:coreProperties>
</file>